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57" r:id="rId3"/>
    <p:sldId id="260" r:id="rId4"/>
    <p:sldId id="261" r:id="rId5"/>
    <p:sldId id="262" r:id="rId6"/>
    <p:sldId id="263" r:id="rId7"/>
    <p:sldId id="264" r:id="rId8"/>
    <p:sldId id="265" r:id="rId9"/>
    <p:sldId id="266" r:id="rId10"/>
    <p:sldId id="270" r:id="rId11"/>
    <p:sldId id="271" r:id="rId12"/>
    <p:sldId id="272" r:id="rId13"/>
    <p:sldId id="301" r:id="rId14"/>
    <p:sldId id="305" r:id="rId15"/>
    <p:sldId id="313" r:id="rId16"/>
    <p:sldId id="316" r:id="rId17"/>
    <p:sldId id="292" r:id="rId18"/>
    <p:sldId id="293" r:id="rId19"/>
    <p:sldId id="276" r:id="rId20"/>
    <p:sldId id="309" r:id="rId21"/>
    <p:sldId id="310" r:id="rId22"/>
    <p:sldId id="308" r:id="rId23"/>
    <p:sldId id="299" r:id="rId24"/>
    <p:sldId id="269" r:id="rId25"/>
    <p:sldId id="268" r:id="rId26"/>
    <p:sldId id="31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3B1B53-AB79-185F-D8D7-33936B7B8800}" v="135" dt="2023-04-04T03:48:27.796"/>
    <p1510:client id="{0A49DED9-36E4-37BC-4F58-00CF05943C0D}" v="209" dt="2023-04-03T19:07:48.731"/>
    <p1510:client id="{11406387-3D94-368A-5D54-F375AE397FB9}" v="560" dt="2023-04-02T15:56:52.720"/>
    <p1510:client id="{15A663C7-EBD9-99FF-2FBD-8E02E9A28A8A}" v="191" dt="2023-04-03T05:23:34.428"/>
    <p1510:client id="{1757D61D-DA9E-AD60-AD01-9DEB3DA1584A}" v="175" dt="2023-04-03T22:41:11.536"/>
    <p1510:client id="{2C17AE43-FAD6-3DCB-CDF1-04753EBFC296}" v="1" dt="2023-04-03T15:04:37.659"/>
    <p1510:client id="{3311B53F-B096-2AC0-57C3-B9E09B644A48}" v="2" dt="2023-04-04T05:30:52.622"/>
    <p1510:client id="{3443206C-FDE7-D643-E995-8456AD35A0CC}" v="2824" dt="2023-04-02T21:05:04.948"/>
    <p1510:client id="{347A7022-16A1-309F-73C1-D0EFE3169BDE}" v="729" dt="2023-04-02T23:29:44.263"/>
    <p1510:client id="{3A710E72-620A-39A7-B3F8-F03098A79753}" v="1" dt="2023-04-03T01:37:53.411"/>
    <p1510:client id="{3F53908A-7521-F822-C653-83561D5F7FC8}" v="10" dt="2023-04-03T05:21:50.279"/>
    <p1510:client id="{5370FDB7-1FA7-AF45-17ED-E58FB3F3758B}" v="320" dt="2023-04-03T18:07:36.693"/>
    <p1510:client id="{60714ED9-C1C7-7DAF-6067-3F61AFDFCDB2}" v="6" dt="2023-04-03T00:08:09.394"/>
    <p1510:client id="{60959ECE-B7B7-E0CE-57E4-E450739E40D6}" v="5" dt="2023-04-03T06:43:33.649"/>
    <p1510:client id="{62785339-2320-17AC-1641-E3C90A101052}" v="20" dt="2023-04-03T04:56:24.762"/>
    <p1510:client id="{64101645-B2D2-7D7F-60BB-5E76CDD2AB1E}" v="58" dt="2023-04-03T00:40:39.168"/>
    <p1510:client id="{7899C582-0840-5C78-967D-AC1AB6752BB7}" v="188" dt="2023-04-03T23:21:16.167"/>
    <p1510:client id="{7A5E0673-3BD6-7A5E-2209-CE7074430F36}" v="57" dt="2023-04-03T15:28:06.139"/>
    <p1510:client id="{80A9C670-74F6-EB63-3A84-3CA1B60D0FAD}" v="28" dt="2023-04-04T02:47:08.777"/>
    <p1510:client id="{8440FD3C-6EDF-DFEA-B27C-984E98EA0B06}" v="25" dt="2023-04-03T05:48:28.042"/>
    <p1510:client id="{84F976BF-FE45-4F56-F874-77FE501863FA}" v="17" dt="2023-04-03T21:10:40.325"/>
    <p1510:client id="{A514031F-D624-4889-6A3A-31897B283478}" v="7" dt="2023-04-02T06:39:42.907"/>
    <p1510:client id="{AD3ECBB0-AAD2-4B51-CEEA-77A79B1DBB3D}" v="15" dt="2023-04-03T20:02:17.409"/>
    <p1510:client id="{AFBB8F00-D1A4-AA9E-6CB9-A776ADD01726}" v="4" dt="2023-04-03T01:36:56.786"/>
    <p1510:client id="{B116FB42-05CA-BD30-E593-DACC26AE794C}" v="78" dt="2023-04-03T13:43:10.543"/>
    <p1510:client id="{C43C2DD7-212A-5129-A63D-CC0AD5BFCD5C}" v="1422" dt="2023-04-03T07:56:51.742"/>
    <p1510:client id="{C7F58F4E-B7E8-BA11-6709-FF2199D2F958}" v="95" dt="2023-04-02T19:06:40.582"/>
    <p1510:client id="{D2E3F1C5-F02A-E852-3B23-47316DE02BEA}" v="127" dt="2023-04-02T04:22:10.384"/>
    <p1510:client id="{E07E24B6-EE42-64C3-1805-E0428700D3D0}" v="786" dt="2023-04-04T03:48:30.324"/>
    <p1510:client id="{E1016490-DF6C-DA06-743A-B8409F36328B}" v="2323" dt="2023-04-03T18:19:32.919"/>
    <p1510:client id="{EF0D0063-4D82-1418-95F8-834ECC2ABE63}" v="664" dt="2023-04-03T22:13:43.649"/>
    <p1510:client id="{F9416101-2CEC-73F2-3947-808A7A58921C}" v="15" dt="2023-04-01T18:57:22.924"/>
    <p1510:client id="{FA8B23D2-A8BB-FD76-E37F-4DF2DD9C80DE}" v="787" dt="2023-04-03T14:25:16.774"/>
    <p1510:client id="{FAC2AE9D-CA6A-05BF-F6AD-F1D547231192}" v="435" dt="2023-04-02T01:08:14.467"/>
    <p1510:client id="{FEA2225D-E93B-4FB2-8BEF-A2ACC6C9AF78}" v="25" dt="2023-04-02T00:19:31.540"/>
    <p1510:client id="{FF913483-DE77-14C6-0A1A-50D943B5E16C}" v="5" dt="2023-04-03T14:51:33.784"/>
  </p1510:revLst>
</p1510:revInfo>
</file>

<file path=ppt/tableStyles.xml><?xml version="1.0" encoding="utf-8"?>
<a:tblStyleLst xmlns:a="http://schemas.openxmlformats.org/drawingml/2006/main" def="{5C22544A-7EE6-4342-B048-85BDC9FD1C3A}">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74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d Athar Khan" userId="S::mdathar.khan@ucalgary.ca::70513612-a2f4-401d-92ed-0562bb15c37c" providerId="AD" clId="Web-{3311B53F-B096-2AC0-57C3-B9E09B644A48}"/>
    <pc:docChg chg="addSld delSld">
      <pc:chgData name="Md Athar Khan" userId="S::mdathar.khan@ucalgary.ca::70513612-a2f4-401d-92ed-0562bb15c37c" providerId="AD" clId="Web-{3311B53F-B096-2AC0-57C3-B9E09B644A48}" dt="2023-04-04T05:30:52.622" v="1"/>
      <pc:docMkLst>
        <pc:docMk/>
      </pc:docMkLst>
      <pc:sldChg chg="del">
        <pc:chgData name="Md Athar Khan" userId="S::mdathar.khan@ucalgary.ca::70513612-a2f4-401d-92ed-0562bb15c37c" providerId="AD" clId="Web-{3311B53F-B096-2AC0-57C3-B9E09B644A48}" dt="2023-04-04T05:30:52.622" v="1"/>
        <pc:sldMkLst>
          <pc:docMk/>
          <pc:sldMk cId="2166731603" sldId="314"/>
        </pc:sldMkLst>
      </pc:sldChg>
      <pc:sldChg chg="add">
        <pc:chgData name="Md Athar Khan" userId="S::mdathar.khan@ucalgary.ca::70513612-a2f4-401d-92ed-0562bb15c37c" providerId="AD" clId="Web-{3311B53F-B096-2AC0-57C3-B9E09B644A48}" dt="2023-04-04T05:30:44.388" v="0"/>
        <pc:sldMkLst>
          <pc:docMk/>
          <pc:sldMk cId="1782738027" sldId="31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64962-330A-42E6-92F3-9FE87C47CCC0}" type="datetimeFigureOut">
              <a:t>4/3/2023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88945B-BE9E-4353-B8F9-B5CCB7E338B8}" type="slidenum">
              <a:t>‹#›</a:t>
            </a:fld>
            <a:endParaRPr lang="en-US"/>
          </a:p>
        </p:txBody>
      </p:sp>
    </p:spTree>
    <p:extLst>
      <p:ext uri="{BB962C8B-B14F-4D97-AF65-F5344CB8AC3E}">
        <p14:creationId xmlns:p14="http://schemas.microsoft.com/office/powerpoint/2010/main" val="2856364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12121"/>
                </a:solidFill>
                <a:effectLst/>
                <a:latin typeface="Roboto" panose="02000000000000000000" pitchFamily="2" charset="0"/>
              </a:rPr>
              <a:t>We have done several ML models among them, 3 are highlighted here.</a:t>
            </a:r>
          </a:p>
          <a:p>
            <a:r>
              <a:rPr lang="en-US" b="0" i="0">
                <a:solidFill>
                  <a:srgbClr val="212121"/>
                </a:solidFill>
                <a:effectLst/>
                <a:latin typeface="Roboto" panose="02000000000000000000" pitchFamily="2" charset="0"/>
              </a:rPr>
              <a:t>In random forest, Based on the results of the sensitivity of </a:t>
            </a:r>
            <a:r>
              <a:rPr lang="en-US" b="0" i="0" err="1">
                <a:solidFill>
                  <a:srgbClr val="212121"/>
                </a:solidFill>
                <a:effectLst/>
                <a:latin typeface="Roboto" panose="02000000000000000000" pitchFamily="2" charset="0"/>
              </a:rPr>
              <a:t>n_estimators</a:t>
            </a:r>
            <a:r>
              <a:rPr lang="en-US" b="0" i="0">
                <a:solidFill>
                  <a:srgbClr val="212121"/>
                </a:solidFill>
                <a:effectLst/>
                <a:latin typeface="Roboto" panose="02000000000000000000" pitchFamily="2" charset="0"/>
              </a:rPr>
              <a:t> with BOOTSTRAP in the train part, the </a:t>
            </a:r>
            <a:r>
              <a:rPr lang="en-US" b="0" i="0" err="1">
                <a:solidFill>
                  <a:srgbClr val="212121"/>
                </a:solidFill>
                <a:effectLst/>
                <a:latin typeface="Roboto" panose="02000000000000000000" pitchFamily="2" charset="0"/>
              </a:rPr>
              <a:t>n_estimators</a:t>
            </a:r>
            <a:r>
              <a:rPr lang="en-US" b="0" i="0">
                <a:solidFill>
                  <a:srgbClr val="212121"/>
                </a:solidFill>
                <a:effectLst/>
                <a:latin typeface="Roboto" panose="02000000000000000000" pitchFamily="2" charset="0"/>
              </a:rPr>
              <a:t> = 250 that indicated the lowest classification error (0.01093), and it was adopted this value to fit the model and found training accuracy is 100% and testing accuracy is 98.96% or 99%</a:t>
            </a:r>
          </a:p>
          <a:p>
            <a:endParaRPr lang="en-US" b="0" i="0">
              <a:solidFill>
                <a:srgbClr val="21212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rgbClr val="000000"/>
                </a:solidFill>
                <a:effectLst/>
                <a:latin typeface="Courier New" panose="02070309020205020404" pitchFamily="49" charset="0"/>
              </a:rPr>
              <a:t>For the model GRADIENT BOOSTING classifier, based on the plot above, the </a:t>
            </a:r>
            <a:r>
              <a:rPr lang="en-US" b="0" err="1">
                <a:solidFill>
                  <a:srgbClr val="000000"/>
                </a:solidFill>
                <a:effectLst/>
                <a:latin typeface="Courier New" panose="02070309020205020404" pitchFamily="49" charset="0"/>
              </a:rPr>
              <a:t>n_estimateor</a:t>
            </a:r>
            <a:r>
              <a:rPr lang="en-US" b="0">
                <a:solidFill>
                  <a:srgbClr val="000000"/>
                </a:solidFill>
                <a:effectLst/>
                <a:latin typeface="Courier New" panose="02070309020205020404" pitchFamily="49" charset="0"/>
              </a:rPr>
              <a:t> 30 to 60 showing same testing accuracy whereas training accuracy is increasing </a:t>
            </a:r>
            <a:r>
              <a:rPr lang="en-US" b="0" err="1">
                <a:solidFill>
                  <a:srgbClr val="000000"/>
                </a:solidFill>
                <a:effectLst/>
                <a:latin typeface="Courier New" panose="02070309020205020404" pitchFamily="49" charset="0"/>
              </a:rPr>
              <a:t>whcih</a:t>
            </a:r>
            <a:r>
              <a:rPr lang="en-US" b="0">
                <a:solidFill>
                  <a:srgbClr val="000000"/>
                </a:solidFill>
                <a:effectLst/>
                <a:latin typeface="Courier New" panose="02070309020205020404" pitchFamily="49" charset="0"/>
              </a:rPr>
              <a:t> indicate the higher estimator number will overfit the model. Hence, we took the </a:t>
            </a:r>
            <a:r>
              <a:rPr lang="en-US" b="0" err="1">
                <a:solidFill>
                  <a:srgbClr val="000000"/>
                </a:solidFill>
                <a:effectLst/>
                <a:latin typeface="Courier New" panose="02070309020205020404" pitchFamily="49" charset="0"/>
              </a:rPr>
              <a:t>n_estimators</a:t>
            </a:r>
            <a:r>
              <a:rPr lang="en-US" b="0">
                <a:solidFill>
                  <a:srgbClr val="000000"/>
                </a:solidFill>
                <a:effectLst/>
                <a:latin typeface="Courier New" panose="02070309020205020404" pitchFamily="49" charset="0"/>
              </a:rPr>
              <a:t> = 30 that indicated the highest accuracy in the test part for GRADIENT BOOSTING CLASSIFIER and this number was used for fitting the model </a:t>
            </a:r>
            <a:r>
              <a:rPr lang="en-US" b="0" i="0">
                <a:solidFill>
                  <a:srgbClr val="212121"/>
                </a:solidFill>
                <a:effectLst/>
                <a:latin typeface="Roboto" panose="02000000000000000000" pitchFamily="2" charset="0"/>
              </a:rPr>
              <a:t>and found training accuracy is 99% and testing accuracy is 98.91% or 99%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212121"/>
              </a:solidFill>
              <a:effectLst/>
              <a:latin typeface="Roboto" panose="02000000000000000000" pitchFamily="2" charset="0"/>
            </a:endParaRPr>
          </a:p>
          <a:p>
            <a:r>
              <a:rPr lang="en-US" b="0" i="0">
                <a:solidFill>
                  <a:srgbClr val="000000"/>
                </a:solidFill>
                <a:effectLst/>
                <a:latin typeface="Courier New" panose="02070309020205020404" pitchFamily="49" charset="0"/>
              </a:rPr>
              <a:t>For the Bagging classifier model, </a:t>
            </a:r>
            <a:endParaRPr lang="en-US" b="0" i="0">
              <a:solidFill>
                <a:srgbClr val="21212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212121"/>
                </a:solidFill>
                <a:effectLst/>
                <a:latin typeface="Roboto" panose="02000000000000000000" pitchFamily="2" charset="0"/>
              </a:rPr>
              <a:t>Based on the plot above, the </a:t>
            </a:r>
            <a:r>
              <a:rPr lang="en-US" b="0" i="0" err="1">
                <a:solidFill>
                  <a:srgbClr val="212121"/>
                </a:solidFill>
                <a:effectLst/>
                <a:latin typeface="Roboto" panose="02000000000000000000" pitchFamily="2" charset="0"/>
              </a:rPr>
              <a:t>n_estimator</a:t>
            </a:r>
            <a:r>
              <a:rPr lang="en-US" b="0" i="0">
                <a:solidFill>
                  <a:srgbClr val="212121"/>
                </a:solidFill>
                <a:effectLst/>
                <a:latin typeface="Roboto" panose="02000000000000000000" pitchFamily="2" charset="0"/>
              </a:rPr>
              <a:t> = 90 that presented the lowest Classification Error and hence It was used to fit the model and found training accuracy is 100% and testing accuracy is 98.7% or 99%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21212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212121"/>
                </a:solidFill>
                <a:effectLst/>
                <a:latin typeface="Roboto" panose="02000000000000000000" pitchFamily="2" charset="0"/>
              </a:rPr>
              <a:t>Also we found for these three model cases, the prediction of the true positive or having AKI is same and true negative or no AKI is nearly similar. But random forest gives us highest accurate result. </a:t>
            </a:r>
          </a:p>
          <a:p>
            <a:endParaRPr lang="en-US"/>
          </a:p>
        </p:txBody>
      </p:sp>
      <p:sp>
        <p:nvSpPr>
          <p:cNvPr id="4" name="Slide Number Placeholder 3"/>
          <p:cNvSpPr>
            <a:spLocks noGrp="1"/>
          </p:cNvSpPr>
          <p:nvPr>
            <p:ph type="sldNum" sz="quarter" idx="5"/>
          </p:nvPr>
        </p:nvSpPr>
        <p:spPr/>
        <p:txBody>
          <a:bodyPr/>
          <a:lstStyle/>
          <a:p>
            <a:fld id="{9C5B46EE-0667-412F-AA30-9F13DC6FC7F0}" type="slidenum">
              <a:rPr lang="en-US" smtClean="0"/>
              <a:t>15</a:t>
            </a:fld>
            <a:endParaRPr lang="en-US"/>
          </a:p>
        </p:txBody>
      </p:sp>
    </p:spTree>
    <p:extLst>
      <p:ext uri="{BB962C8B-B14F-4D97-AF65-F5344CB8AC3E}">
        <p14:creationId xmlns:p14="http://schemas.microsoft.com/office/powerpoint/2010/main" val="2509355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BBD531D6-52F9-4722-94B0-40893132C63B}" type="datetimeFigureOut">
              <a:rPr lang="en-US" smtClean="0"/>
              <a:t>4/3/2023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F4111E04-712F-423B-AF09-378EA1DB1DF2}" type="slidenum">
              <a:rPr lang="en-US" smtClean="0"/>
              <a:t>‹#›</a:t>
            </a:fld>
            <a:endParaRPr lang="en-US"/>
          </a:p>
        </p:txBody>
      </p:sp>
    </p:spTree>
    <p:extLst>
      <p:ext uri="{BB962C8B-B14F-4D97-AF65-F5344CB8AC3E}">
        <p14:creationId xmlns:p14="http://schemas.microsoft.com/office/powerpoint/2010/main" val="899197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D531D6-52F9-4722-94B0-40893132C63B}"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111E04-712F-423B-AF09-378EA1DB1DF2}" type="slidenum">
              <a:rPr lang="en-US" smtClean="0"/>
              <a:t>‹#›</a:t>
            </a:fld>
            <a:endParaRPr lang="en-US"/>
          </a:p>
        </p:txBody>
      </p:sp>
    </p:spTree>
    <p:extLst>
      <p:ext uri="{BB962C8B-B14F-4D97-AF65-F5344CB8AC3E}">
        <p14:creationId xmlns:p14="http://schemas.microsoft.com/office/powerpoint/2010/main" val="2714873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D531D6-52F9-4722-94B0-40893132C63B}"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111E04-712F-423B-AF09-378EA1DB1DF2}" type="slidenum">
              <a:rPr lang="en-US" smtClean="0"/>
              <a:t>‹#›</a:t>
            </a:fld>
            <a:endParaRPr lang="en-US"/>
          </a:p>
        </p:txBody>
      </p:sp>
    </p:spTree>
    <p:extLst>
      <p:ext uri="{BB962C8B-B14F-4D97-AF65-F5344CB8AC3E}">
        <p14:creationId xmlns:p14="http://schemas.microsoft.com/office/powerpoint/2010/main" val="2101962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D531D6-52F9-4722-94B0-40893132C63B}"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111E04-712F-423B-AF09-378EA1DB1DF2}"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683781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D531D6-52F9-4722-94B0-40893132C63B}"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111E04-712F-423B-AF09-378EA1DB1DF2}" type="slidenum">
              <a:rPr lang="en-US" smtClean="0"/>
              <a:t>‹#›</a:t>
            </a:fld>
            <a:endParaRPr lang="en-US"/>
          </a:p>
        </p:txBody>
      </p:sp>
    </p:spTree>
    <p:extLst>
      <p:ext uri="{BB962C8B-B14F-4D97-AF65-F5344CB8AC3E}">
        <p14:creationId xmlns:p14="http://schemas.microsoft.com/office/powerpoint/2010/main" val="3680578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BD531D6-52F9-4722-94B0-40893132C63B}" type="datetimeFigureOut">
              <a:rPr lang="en-US" smtClean="0"/>
              <a:t>4/3/2023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111E04-712F-423B-AF09-378EA1DB1DF2}" type="slidenum">
              <a:rPr lang="en-US" smtClean="0"/>
              <a:t>‹#›</a:t>
            </a:fld>
            <a:endParaRPr lang="en-US"/>
          </a:p>
        </p:txBody>
      </p:sp>
    </p:spTree>
    <p:extLst>
      <p:ext uri="{BB962C8B-B14F-4D97-AF65-F5344CB8AC3E}">
        <p14:creationId xmlns:p14="http://schemas.microsoft.com/office/powerpoint/2010/main" val="37058425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BD531D6-52F9-4722-94B0-40893132C63B}" type="datetimeFigureOut">
              <a:rPr lang="en-US" smtClean="0"/>
              <a:t>4/3/2023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111E04-712F-423B-AF09-378EA1DB1DF2}" type="slidenum">
              <a:rPr lang="en-US" smtClean="0"/>
              <a:t>‹#›</a:t>
            </a:fld>
            <a:endParaRPr lang="en-US"/>
          </a:p>
        </p:txBody>
      </p:sp>
    </p:spTree>
    <p:extLst>
      <p:ext uri="{BB962C8B-B14F-4D97-AF65-F5344CB8AC3E}">
        <p14:creationId xmlns:p14="http://schemas.microsoft.com/office/powerpoint/2010/main" val="29458592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D531D6-52F9-4722-94B0-40893132C63B}"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11E04-712F-423B-AF09-378EA1DB1DF2}" type="slidenum">
              <a:rPr lang="en-US" smtClean="0"/>
              <a:t>‹#›</a:t>
            </a:fld>
            <a:endParaRPr lang="en-US"/>
          </a:p>
        </p:txBody>
      </p:sp>
    </p:spTree>
    <p:extLst>
      <p:ext uri="{BB962C8B-B14F-4D97-AF65-F5344CB8AC3E}">
        <p14:creationId xmlns:p14="http://schemas.microsoft.com/office/powerpoint/2010/main" val="5730588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D531D6-52F9-4722-94B0-40893132C63B}"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11E04-712F-423B-AF09-378EA1DB1DF2}" type="slidenum">
              <a:rPr lang="en-US" smtClean="0"/>
              <a:t>‹#›</a:t>
            </a:fld>
            <a:endParaRPr lang="en-US"/>
          </a:p>
        </p:txBody>
      </p:sp>
    </p:spTree>
    <p:extLst>
      <p:ext uri="{BB962C8B-B14F-4D97-AF65-F5344CB8AC3E}">
        <p14:creationId xmlns:p14="http://schemas.microsoft.com/office/powerpoint/2010/main" val="3039167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D531D6-52F9-4722-94B0-40893132C63B}"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11E04-712F-423B-AF09-378EA1DB1DF2}" type="slidenum">
              <a:rPr lang="en-US" smtClean="0"/>
              <a:t>‹#›</a:t>
            </a:fld>
            <a:endParaRPr lang="en-US"/>
          </a:p>
        </p:txBody>
      </p:sp>
    </p:spTree>
    <p:extLst>
      <p:ext uri="{BB962C8B-B14F-4D97-AF65-F5344CB8AC3E}">
        <p14:creationId xmlns:p14="http://schemas.microsoft.com/office/powerpoint/2010/main" val="12075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D531D6-52F9-4722-94B0-40893132C63B}"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11E04-712F-423B-AF09-378EA1DB1DF2}" type="slidenum">
              <a:rPr lang="en-US" smtClean="0"/>
              <a:t>‹#›</a:t>
            </a:fld>
            <a:endParaRPr lang="en-US"/>
          </a:p>
        </p:txBody>
      </p:sp>
    </p:spTree>
    <p:extLst>
      <p:ext uri="{BB962C8B-B14F-4D97-AF65-F5344CB8AC3E}">
        <p14:creationId xmlns:p14="http://schemas.microsoft.com/office/powerpoint/2010/main" val="3015241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D531D6-52F9-4722-94B0-40893132C63B}"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111E04-712F-423B-AF09-378EA1DB1DF2}" type="slidenum">
              <a:rPr lang="en-US" smtClean="0"/>
              <a:t>‹#›</a:t>
            </a:fld>
            <a:endParaRPr lang="en-US"/>
          </a:p>
        </p:txBody>
      </p:sp>
    </p:spTree>
    <p:extLst>
      <p:ext uri="{BB962C8B-B14F-4D97-AF65-F5344CB8AC3E}">
        <p14:creationId xmlns:p14="http://schemas.microsoft.com/office/powerpoint/2010/main" val="3908594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BD531D6-52F9-4722-94B0-40893132C63B}" type="datetimeFigureOut">
              <a:rPr lang="en-US" smtClean="0"/>
              <a:t>4/3/2023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111E04-712F-423B-AF09-378EA1DB1DF2}" type="slidenum">
              <a:rPr lang="en-US" smtClean="0"/>
              <a:t>‹#›</a:t>
            </a:fld>
            <a:endParaRPr lang="en-US"/>
          </a:p>
        </p:txBody>
      </p:sp>
    </p:spTree>
    <p:extLst>
      <p:ext uri="{BB962C8B-B14F-4D97-AF65-F5344CB8AC3E}">
        <p14:creationId xmlns:p14="http://schemas.microsoft.com/office/powerpoint/2010/main" val="2276927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BD531D6-52F9-4722-94B0-40893132C63B}" type="datetimeFigureOut">
              <a:rPr lang="en-US" smtClean="0"/>
              <a:t>4/3/2023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111E04-712F-423B-AF09-378EA1DB1DF2}" type="slidenum">
              <a:rPr lang="en-US" smtClean="0"/>
              <a:t>‹#›</a:t>
            </a:fld>
            <a:endParaRPr lang="en-US"/>
          </a:p>
        </p:txBody>
      </p:sp>
    </p:spTree>
    <p:extLst>
      <p:ext uri="{BB962C8B-B14F-4D97-AF65-F5344CB8AC3E}">
        <p14:creationId xmlns:p14="http://schemas.microsoft.com/office/powerpoint/2010/main" val="4114487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D531D6-52F9-4722-94B0-40893132C63B}" type="datetimeFigureOut">
              <a:rPr lang="en-US" smtClean="0"/>
              <a:t>4/3/2023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111E04-712F-423B-AF09-378EA1DB1DF2}" type="slidenum">
              <a:rPr lang="en-US" smtClean="0"/>
              <a:t>‹#›</a:t>
            </a:fld>
            <a:endParaRPr lang="en-US"/>
          </a:p>
        </p:txBody>
      </p:sp>
    </p:spTree>
    <p:extLst>
      <p:ext uri="{BB962C8B-B14F-4D97-AF65-F5344CB8AC3E}">
        <p14:creationId xmlns:p14="http://schemas.microsoft.com/office/powerpoint/2010/main" val="2944128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D531D6-52F9-4722-94B0-40893132C63B}"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111E04-712F-423B-AF09-378EA1DB1DF2}" type="slidenum">
              <a:rPr lang="en-US" smtClean="0"/>
              <a:t>‹#›</a:t>
            </a:fld>
            <a:endParaRPr lang="en-US"/>
          </a:p>
        </p:txBody>
      </p:sp>
    </p:spTree>
    <p:extLst>
      <p:ext uri="{BB962C8B-B14F-4D97-AF65-F5344CB8AC3E}">
        <p14:creationId xmlns:p14="http://schemas.microsoft.com/office/powerpoint/2010/main" val="78626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D531D6-52F9-4722-94B0-40893132C63B}"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111E04-712F-423B-AF09-378EA1DB1DF2}" type="slidenum">
              <a:rPr lang="en-US" smtClean="0"/>
              <a:t>‹#›</a:t>
            </a:fld>
            <a:endParaRPr lang="en-US"/>
          </a:p>
        </p:txBody>
      </p:sp>
    </p:spTree>
    <p:extLst>
      <p:ext uri="{BB962C8B-B14F-4D97-AF65-F5344CB8AC3E}">
        <p14:creationId xmlns:p14="http://schemas.microsoft.com/office/powerpoint/2010/main" val="2529868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BD531D6-52F9-4722-94B0-40893132C63B}" type="datetimeFigureOut">
              <a:rPr lang="en-US" smtClean="0"/>
              <a:t>4/3/2023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4111E04-712F-423B-AF09-378EA1DB1DF2}" type="slidenum">
              <a:rPr lang="en-US" smtClean="0"/>
              <a:t>‹#›</a:t>
            </a:fld>
            <a:endParaRPr lang="en-US"/>
          </a:p>
        </p:txBody>
      </p:sp>
    </p:spTree>
    <p:extLst>
      <p:ext uri="{BB962C8B-B14F-4D97-AF65-F5344CB8AC3E}">
        <p14:creationId xmlns:p14="http://schemas.microsoft.com/office/powerpoint/2010/main" val="158713813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9.emf"/><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3390/diagnostics12020241" TargetMode="External"/><Relationship Id="rId2" Type="http://schemas.openxmlformats.org/officeDocument/2006/relationships/hyperlink" Target="https://www.kaggle.com/datasets/ashishsahani/hospital-admissions-data/discussion/302894?resource=download&amp;select=HDHI+Admission+data.csv" TargetMode="External"/><Relationship Id="rId1" Type="http://schemas.openxmlformats.org/officeDocument/2006/relationships/slideLayout" Target="../slideLayouts/slideLayout2.xml"/><Relationship Id="rId5" Type="http://schemas.openxmlformats.org/officeDocument/2006/relationships/hyperlink" Target="https://open.canada.ca/data/en/dataset/03339dc5-fb51-4552-97c7-853688fc428d" TargetMode="External"/><Relationship Id="rId4" Type="http://schemas.openxmlformats.org/officeDocument/2006/relationships/hyperlink" Target="https://creativecommons.org/licenses/by-nc-sa/4.0/"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16"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xmlns:a16="http://schemas.microsoft.com/office/drawing/2014/main">
                <a:solidFill>
                  <a:srgbClr val="FFFFFF"/>
                </a:solidFill>
              </a14:hiddenFill>
            </a:ext>
          </a:extLst>
        </p:spPr>
      </p:pic>
      <p:grpSp>
        <p:nvGrpSpPr>
          <p:cNvPr id="318" name="Group 317">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319" name="Group 318">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31"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332"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3"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4"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5"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6"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7"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8"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9"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40"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41"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42"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43"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44"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45"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46"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47"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348"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49"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50"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51"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52"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53"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54"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55"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56"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57"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grpSp>
        <p:grpSp>
          <p:nvGrpSpPr>
            <p:cNvPr id="320" name="Group 319">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321"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2"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3"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4"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5"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6"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7"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8"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9"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0"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86273204-8DD9-CC18-644E-CAEFB635A90A}"/>
              </a:ext>
            </a:extLst>
          </p:cNvPr>
          <p:cNvSpPr>
            <a:spLocks noGrp="1"/>
          </p:cNvSpPr>
          <p:nvPr>
            <p:ph type="ctrTitle"/>
          </p:nvPr>
        </p:nvSpPr>
        <p:spPr>
          <a:xfrm>
            <a:off x="1901717" y="643502"/>
            <a:ext cx="9332147" cy="1478570"/>
          </a:xfrm>
        </p:spPr>
        <p:txBody>
          <a:bodyPr vert="horz" lIns="91440" tIns="45720" rIns="91440" bIns="45720" rtlCol="0" anchor="ctr">
            <a:noAutofit/>
          </a:bodyPr>
          <a:lstStyle/>
          <a:p>
            <a:pPr algn="ctr"/>
            <a:r>
              <a:rPr lang="en-US" sz="3200" b="1">
                <a:effectLst/>
              </a:rPr>
              <a:t>CARDIOVASCULAR </a:t>
            </a:r>
            <a:br>
              <a:rPr lang="en-US" sz="3200" b="1">
                <a:effectLst/>
              </a:rPr>
            </a:br>
            <a:r>
              <a:rPr lang="en-US" sz="3200" b="1">
                <a:effectLst/>
              </a:rPr>
              <a:t>PATIENTS HOSPITAL  ADMISSION USING STATISTICAL &amp; ML TECHNIQUES</a:t>
            </a:r>
            <a:endParaRPr lang="en-US" sz="3200"/>
          </a:p>
        </p:txBody>
      </p:sp>
      <p:pic>
        <p:nvPicPr>
          <p:cNvPr id="4" name="Picture 3" descr="Background pattern&#10;&#10;Description automatically generated">
            <a:extLst>
              <a:ext uri="{FF2B5EF4-FFF2-40B4-BE49-F238E27FC236}">
                <a16:creationId xmlns:a16="http://schemas.microsoft.com/office/drawing/2014/main" id="{4EEC9D31-2649-98D2-CCF7-F457D7290D91}"/>
              </a:ext>
            </a:extLst>
          </p:cNvPr>
          <p:cNvPicPr>
            <a:picLocks noChangeAspect="1"/>
          </p:cNvPicPr>
          <p:nvPr/>
        </p:nvPicPr>
        <p:blipFill rotWithShape="1">
          <a:blip r:embed="rId4">
            <a:extLst>
              <a:ext uri="{28A0092B-C50C-407E-A947-70E740481C1C}">
                <a14:useLocalDpi xmlns:a14="http://schemas.microsoft.com/office/drawing/2010/main" val="0"/>
              </a:ext>
            </a:extLst>
          </a:blip>
          <a:srcRect l="14046" r="15593" b="2"/>
          <a:stretch/>
        </p:blipFill>
        <p:spPr bwMode="auto">
          <a:xfrm>
            <a:off x="2340625" y="2360310"/>
            <a:ext cx="4662140"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Subtitle 2">
            <a:extLst>
              <a:ext uri="{FF2B5EF4-FFF2-40B4-BE49-F238E27FC236}">
                <a16:creationId xmlns:a16="http://schemas.microsoft.com/office/drawing/2014/main" id="{21ACDB07-7CD5-7043-00EB-D91620FFCBB3}"/>
              </a:ext>
            </a:extLst>
          </p:cNvPr>
          <p:cNvSpPr>
            <a:spLocks noGrp="1"/>
          </p:cNvSpPr>
          <p:nvPr>
            <p:ph type="subTitle" idx="1"/>
          </p:nvPr>
        </p:nvSpPr>
        <p:spPr>
          <a:xfrm>
            <a:off x="7587367" y="2249487"/>
            <a:ext cx="3461633" cy="3541714"/>
          </a:xfrm>
        </p:spPr>
        <p:txBody>
          <a:bodyPr vert="horz" lIns="91440" tIns="45720" rIns="91440" bIns="45720" rtlCol="0" anchor="ctr">
            <a:normAutofit/>
          </a:bodyPr>
          <a:lstStyle/>
          <a:p>
            <a:pPr marR="0" algn="r">
              <a:spcBef>
                <a:spcPts val="0"/>
              </a:spcBef>
              <a:spcAft>
                <a:spcPts val="800"/>
              </a:spcAft>
            </a:pPr>
            <a:r>
              <a:rPr lang="en-US" sz="1600" b="1">
                <a:solidFill>
                  <a:schemeClr val="tx1"/>
                </a:solidFill>
                <a:effectLst/>
              </a:rPr>
              <a:t>Team</a:t>
            </a:r>
            <a:endParaRPr lang="en-US" sz="1600">
              <a:solidFill>
                <a:schemeClr val="tx1"/>
              </a:solidFill>
              <a:effectLst/>
            </a:endParaRPr>
          </a:p>
          <a:p>
            <a:pPr marR="0" algn="r">
              <a:spcBef>
                <a:spcPts val="0"/>
              </a:spcBef>
              <a:spcAft>
                <a:spcPts val="800"/>
              </a:spcAft>
            </a:pPr>
            <a:r>
              <a:rPr lang="en-US" sz="1600" b="1">
                <a:solidFill>
                  <a:schemeClr val="tx1"/>
                </a:solidFill>
                <a:effectLst/>
              </a:rPr>
              <a:t>Carlos Magno Nascimento</a:t>
            </a:r>
            <a:endParaRPr lang="en-US" sz="1600">
              <a:solidFill>
                <a:schemeClr val="tx1"/>
              </a:solidFill>
              <a:effectLst/>
            </a:endParaRPr>
          </a:p>
          <a:p>
            <a:pPr algn="r">
              <a:spcBef>
                <a:spcPts val="0"/>
              </a:spcBef>
              <a:spcAft>
                <a:spcPts val="800"/>
              </a:spcAft>
            </a:pPr>
            <a:r>
              <a:rPr lang="en-US" sz="1600" b="1">
                <a:solidFill>
                  <a:schemeClr val="tx1"/>
                </a:solidFill>
                <a:effectLst/>
              </a:rPr>
              <a:t>Ekpo Archibong</a:t>
            </a:r>
            <a:br>
              <a:rPr lang="en-US" sz="1600">
                <a:effectLst/>
              </a:rPr>
            </a:br>
            <a:r>
              <a:rPr lang="en-US" sz="1600" b="1">
                <a:solidFill>
                  <a:schemeClr val="tx1"/>
                </a:solidFill>
                <a:effectLst/>
              </a:rPr>
              <a:t>Md Athar Khan</a:t>
            </a:r>
            <a:br>
              <a:rPr lang="en-US" sz="1600">
                <a:effectLst/>
              </a:rPr>
            </a:br>
            <a:r>
              <a:rPr lang="en-US" sz="1600" b="1">
                <a:solidFill>
                  <a:schemeClr val="tx1"/>
                </a:solidFill>
                <a:effectLst/>
              </a:rPr>
              <a:t>Md. Sajid</a:t>
            </a:r>
            <a:br>
              <a:rPr lang="en-US" sz="1600">
                <a:effectLst/>
              </a:rPr>
            </a:br>
            <a:r>
              <a:rPr lang="en-US" sz="1600" b="1">
                <a:solidFill>
                  <a:schemeClr val="tx1"/>
                </a:solidFill>
                <a:effectLst/>
              </a:rPr>
              <a:t>Shaila Hossain</a:t>
            </a:r>
            <a:r>
              <a:rPr lang="en-US" sz="1600">
                <a:solidFill>
                  <a:schemeClr val="tx1"/>
                </a:solidFill>
              </a:rPr>
              <a:t> </a:t>
            </a:r>
            <a:endParaRPr lang="en-US" sz="1600">
              <a:solidFill>
                <a:schemeClr val="tx1"/>
              </a:solidFill>
              <a:effectLst/>
            </a:endParaRPr>
          </a:p>
          <a:p>
            <a:pPr indent="-228600">
              <a:buFont typeface="Arial" panose="020B0604020202020204" pitchFamily="34" charset="0"/>
              <a:buChar char="•"/>
            </a:pPr>
            <a:endParaRPr lang="en-US">
              <a:solidFill>
                <a:schemeClr val="tx1"/>
              </a:solidFill>
            </a:endParaRPr>
          </a:p>
        </p:txBody>
      </p:sp>
    </p:spTree>
    <p:extLst>
      <p:ext uri="{BB962C8B-B14F-4D97-AF65-F5344CB8AC3E}">
        <p14:creationId xmlns:p14="http://schemas.microsoft.com/office/powerpoint/2010/main" val="3285209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BB11AA9A-7481-56FC-CFC3-5F884BC0EB0C}"/>
              </a:ext>
            </a:extLst>
          </p:cNvPr>
          <p:cNvSpPr>
            <a:spLocks noGrp="1"/>
          </p:cNvSpPr>
          <p:nvPr>
            <p:ph type="title"/>
          </p:nvPr>
        </p:nvSpPr>
        <p:spPr>
          <a:xfrm>
            <a:off x="1227508" y="206509"/>
            <a:ext cx="9906000" cy="1117073"/>
          </a:xfrm>
        </p:spPr>
        <p:txBody>
          <a:bodyPr>
            <a:normAutofit/>
          </a:bodyPr>
          <a:lstStyle/>
          <a:p>
            <a:r>
              <a:rPr lang="en-US" sz="2400" b="1">
                <a:solidFill>
                  <a:schemeClr val="accent5"/>
                </a:solidFill>
                <a:latin typeface="Calisto MT"/>
              </a:rPr>
              <a:t>HEART FAILURE – SVC MODEL WITH GRIDSEARCHCV</a:t>
            </a:r>
            <a:br>
              <a:rPr lang="en-US" sz="4000">
                <a:solidFill>
                  <a:schemeClr val="accent5"/>
                </a:solidFill>
              </a:rPr>
            </a:br>
            <a:endParaRPr lang="en-US" sz="400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3" name="Picture 3" descr="Chart, treemap chart&#10;&#10;Description automatically generated">
            <a:extLst>
              <a:ext uri="{FF2B5EF4-FFF2-40B4-BE49-F238E27FC236}">
                <a16:creationId xmlns:a16="http://schemas.microsoft.com/office/drawing/2014/main" id="{F65DA2E5-34B2-25E5-7C77-BF5EAEE299F5}"/>
              </a:ext>
            </a:extLst>
          </p:cNvPr>
          <p:cNvPicPr>
            <a:picLocks noChangeAspect="1"/>
          </p:cNvPicPr>
          <p:nvPr/>
        </p:nvPicPr>
        <p:blipFill>
          <a:blip r:embed="rId3"/>
          <a:stretch>
            <a:fillRect/>
          </a:stretch>
        </p:blipFill>
        <p:spPr>
          <a:xfrm>
            <a:off x="1112321" y="1329529"/>
            <a:ext cx="4079173" cy="3714033"/>
          </a:xfrm>
          <a:prstGeom prst="rect">
            <a:avLst/>
          </a:prstGeom>
        </p:spPr>
      </p:pic>
      <p:pic>
        <p:nvPicPr>
          <p:cNvPr id="4" name="Picture 5">
            <a:extLst>
              <a:ext uri="{FF2B5EF4-FFF2-40B4-BE49-F238E27FC236}">
                <a16:creationId xmlns:a16="http://schemas.microsoft.com/office/drawing/2014/main" id="{81B48DAE-DDFB-7996-1097-99E65CDD051D}"/>
              </a:ext>
            </a:extLst>
          </p:cNvPr>
          <p:cNvPicPr>
            <a:picLocks noChangeAspect="1"/>
          </p:cNvPicPr>
          <p:nvPr/>
        </p:nvPicPr>
        <p:blipFill>
          <a:blip r:embed="rId4"/>
          <a:stretch>
            <a:fillRect/>
          </a:stretch>
        </p:blipFill>
        <p:spPr>
          <a:xfrm>
            <a:off x="963879" y="771972"/>
            <a:ext cx="4435433" cy="494650"/>
          </a:xfrm>
          <a:prstGeom prst="rect">
            <a:avLst/>
          </a:prstGeom>
        </p:spPr>
      </p:pic>
      <p:pic>
        <p:nvPicPr>
          <p:cNvPr id="6" name="Picture 6" descr="Graphical user interface&#10;&#10;Description automatically generated">
            <a:extLst>
              <a:ext uri="{FF2B5EF4-FFF2-40B4-BE49-F238E27FC236}">
                <a16:creationId xmlns:a16="http://schemas.microsoft.com/office/drawing/2014/main" id="{8FB7FBFB-84A5-4A11-5AC9-2AC1A625CE73}"/>
              </a:ext>
            </a:extLst>
          </p:cNvPr>
          <p:cNvPicPr>
            <a:picLocks noChangeAspect="1"/>
          </p:cNvPicPr>
          <p:nvPr/>
        </p:nvPicPr>
        <p:blipFill>
          <a:blip r:embed="rId5"/>
          <a:stretch>
            <a:fillRect/>
          </a:stretch>
        </p:blipFill>
        <p:spPr>
          <a:xfrm>
            <a:off x="963881" y="5257234"/>
            <a:ext cx="4376056" cy="509792"/>
          </a:xfrm>
          <a:prstGeom prst="rect">
            <a:avLst/>
          </a:prstGeom>
        </p:spPr>
      </p:pic>
      <p:sp>
        <p:nvSpPr>
          <p:cNvPr id="52" name="TextBox 51">
            <a:extLst>
              <a:ext uri="{FF2B5EF4-FFF2-40B4-BE49-F238E27FC236}">
                <a16:creationId xmlns:a16="http://schemas.microsoft.com/office/drawing/2014/main" id="{1E17E654-25BE-612D-764A-B0EF51E1AE77}"/>
              </a:ext>
            </a:extLst>
          </p:cNvPr>
          <p:cNvSpPr txBox="1"/>
          <p:nvPr/>
        </p:nvSpPr>
        <p:spPr>
          <a:xfrm>
            <a:off x="5442856" y="6135581"/>
            <a:ext cx="66719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With dimension reduction, the overall accuracy reduces a little, but the model predicts significant less True Heart Failure correctly.</a:t>
            </a:r>
            <a:endParaRPr lang="en-US"/>
          </a:p>
        </p:txBody>
      </p:sp>
      <p:pic>
        <p:nvPicPr>
          <p:cNvPr id="11" name="Picture 3" descr="Chart, scatter chart&#10;&#10;Description automatically generated">
            <a:extLst>
              <a:ext uri="{FF2B5EF4-FFF2-40B4-BE49-F238E27FC236}">
                <a16:creationId xmlns:a16="http://schemas.microsoft.com/office/drawing/2014/main" id="{994848BE-CAD2-87B9-4A1E-9440B0081295}"/>
              </a:ext>
            </a:extLst>
          </p:cNvPr>
          <p:cNvPicPr>
            <a:picLocks noChangeAspect="1"/>
          </p:cNvPicPr>
          <p:nvPr/>
        </p:nvPicPr>
        <p:blipFill>
          <a:blip r:embed="rId6"/>
          <a:stretch>
            <a:fillRect/>
          </a:stretch>
        </p:blipFill>
        <p:spPr>
          <a:xfrm>
            <a:off x="6238502" y="769200"/>
            <a:ext cx="5147953" cy="4399265"/>
          </a:xfrm>
          <a:prstGeom prst="rect">
            <a:avLst/>
          </a:prstGeom>
        </p:spPr>
      </p:pic>
      <p:pic>
        <p:nvPicPr>
          <p:cNvPr id="54" name="Picture 8">
            <a:extLst>
              <a:ext uri="{FF2B5EF4-FFF2-40B4-BE49-F238E27FC236}">
                <a16:creationId xmlns:a16="http://schemas.microsoft.com/office/drawing/2014/main" id="{AA8F2E5D-B562-54D3-F528-072755263585}"/>
              </a:ext>
            </a:extLst>
          </p:cNvPr>
          <p:cNvPicPr>
            <a:picLocks noChangeAspect="1"/>
          </p:cNvPicPr>
          <p:nvPr/>
        </p:nvPicPr>
        <p:blipFill>
          <a:blip r:embed="rId7"/>
          <a:stretch>
            <a:fillRect/>
          </a:stretch>
        </p:blipFill>
        <p:spPr>
          <a:xfrm>
            <a:off x="5446815" y="5727966"/>
            <a:ext cx="6592784" cy="360017"/>
          </a:xfrm>
          <a:prstGeom prst="rect">
            <a:avLst/>
          </a:prstGeom>
        </p:spPr>
      </p:pic>
      <p:pic>
        <p:nvPicPr>
          <p:cNvPr id="55" name="Picture 55" descr="Graphical user interface, text, application&#10;&#10;Description automatically generated">
            <a:extLst>
              <a:ext uri="{FF2B5EF4-FFF2-40B4-BE49-F238E27FC236}">
                <a16:creationId xmlns:a16="http://schemas.microsoft.com/office/drawing/2014/main" id="{3141832B-BFC5-F2D5-D454-717B4C522003}"/>
              </a:ext>
            </a:extLst>
          </p:cNvPr>
          <p:cNvPicPr>
            <a:picLocks noChangeAspect="1"/>
          </p:cNvPicPr>
          <p:nvPr/>
        </p:nvPicPr>
        <p:blipFill>
          <a:blip r:embed="rId8"/>
          <a:stretch>
            <a:fillRect/>
          </a:stretch>
        </p:blipFill>
        <p:spPr>
          <a:xfrm>
            <a:off x="953984" y="5830898"/>
            <a:ext cx="4395849" cy="965631"/>
          </a:xfrm>
          <a:prstGeom prst="rect">
            <a:avLst/>
          </a:prstGeom>
        </p:spPr>
      </p:pic>
      <p:pic>
        <p:nvPicPr>
          <p:cNvPr id="58" name="Picture 58">
            <a:extLst>
              <a:ext uri="{FF2B5EF4-FFF2-40B4-BE49-F238E27FC236}">
                <a16:creationId xmlns:a16="http://schemas.microsoft.com/office/drawing/2014/main" id="{2435A5E7-E310-A257-9B33-CB8AEF8F3CAC}"/>
              </a:ext>
            </a:extLst>
          </p:cNvPr>
          <p:cNvPicPr>
            <a:picLocks noChangeAspect="1"/>
          </p:cNvPicPr>
          <p:nvPr/>
        </p:nvPicPr>
        <p:blipFill>
          <a:blip r:embed="rId9"/>
          <a:stretch>
            <a:fillRect/>
          </a:stretch>
        </p:blipFill>
        <p:spPr>
          <a:xfrm>
            <a:off x="5446816" y="5261873"/>
            <a:ext cx="6592784" cy="411447"/>
          </a:xfrm>
          <a:prstGeom prst="rect">
            <a:avLst/>
          </a:prstGeom>
        </p:spPr>
      </p:pic>
      <p:sp>
        <p:nvSpPr>
          <p:cNvPr id="5" name="TextBox 4">
            <a:extLst>
              <a:ext uri="{FF2B5EF4-FFF2-40B4-BE49-F238E27FC236}">
                <a16:creationId xmlns:a16="http://schemas.microsoft.com/office/drawing/2014/main" id="{5C7D2B2E-E335-CFE4-C6B2-9BEC323A676B}"/>
              </a:ext>
            </a:extLst>
          </p:cNvPr>
          <p:cNvSpPr txBox="1"/>
          <p:nvPr/>
        </p:nvSpPr>
        <p:spPr>
          <a:xfrm>
            <a:off x="9173686" y="1019295"/>
            <a:ext cx="20207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rPr>
              <a:t>UREA and EF are not correlated</a:t>
            </a:r>
            <a:endParaRPr lang="en-US">
              <a:solidFill>
                <a:srgbClr val="FF0000"/>
              </a:solidFill>
            </a:endParaRPr>
          </a:p>
        </p:txBody>
      </p:sp>
      <p:sp>
        <p:nvSpPr>
          <p:cNvPr id="9" name="TextBox 8">
            <a:extLst>
              <a:ext uri="{FF2B5EF4-FFF2-40B4-BE49-F238E27FC236}">
                <a16:creationId xmlns:a16="http://schemas.microsoft.com/office/drawing/2014/main" id="{B877BEB8-0F00-CF97-073E-DEC00E79543E}"/>
              </a:ext>
            </a:extLst>
          </p:cNvPr>
          <p:cNvSpPr txBox="1"/>
          <p:nvPr/>
        </p:nvSpPr>
        <p:spPr>
          <a:xfrm>
            <a:off x="10222672" y="5205349"/>
            <a:ext cx="135774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FF0000"/>
                </a:solidFill>
              </a:rPr>
              <a:t>No dummies</a:t>
            </a:r>
            <a:endParaRPr lang="en-US" sz="1200">
              <a:solidFill>
                <a:srgbClr val="FF0000"/>
              </a:solidFill>
            </a:endParaRPr>
          </a:p>
        </p:txBody>
      </p:sp>
      <p:sp>
        <p:nvSpPr>
          <p:cNvPr id="53" name="TextBox 52">
            <a:extLst>
              <a:ext uri="{FF2B5EF4-FFF2-40B4-BE49-F238E27FC236}">
                <a16:creationId xmlns:a16="http://schemas.microsoft.com/office/drawing/2014/main" id="{1C953A45-7C14-AA99-2F93-302EFEBBC8B2}"/>
              </a:ext>
            </a:extLst>
          </p:cNvPr>
          <p:cNvSpPr txBox="1"/>
          <p:nvPr/>
        </p:nvSpPr>
        <p:spPr>
          <a:xfrm>
            <a:off x="10222674" y="5670466"/>
            <a:ext cx="27234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FF0000"/>
                </a:solidFill>
              </a:rPr>
              <a:t>With dummies</a:t>
            </a:r>
          </a:p>
        </p:txBody>
      </p:sp>
    </p:spTree>
    <p:extLst>
      <p:ext uri="{BB962C8B-B14F-4D97-AF65-F5344CB8AC3E}">
        <p14:creationId xmlns:p14="http://schemas.microsoft.com/office/powerpoint/2010/main" val="3637897961"/>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xmlns:p14="http://schemas.microsoft.com/office/powerpoint/2010/main" xmlns:a16="http://schemas.microsoft.com/office/drawing/2014/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sp>
        <p:nvSpPr>
          <p:cNvPr id="2" name="Title 1">
            <a:extLst>
              <a:ext uri="{FF2B5EF4-FFF2-40B4-BE49-F238E27FC236}">
                <a16:creationId xmlns:a16="http://schemas.microsoft.com/office/drawing/2014/main" id="{BB11AA9A-7481-56FC-CFC3-5F884BC0EB0C}"/>
              </a:ext>
            </a:extLst>
          </p:cNvPr>
          <p:cNvSpPr>
            <a:spLocks noGrp="1"/>
          </p:cNvSpPr>
          <p:nvPr>
            <p:ph type="title"/>
          </p:nvPr>
        </p:nvSpPr>
        <p:spPr>
          <a:xfrm>
            <a:off x="1187924" y="176821"/>
            <a:ext cx="9906000" cy="1117073"/>
          </a:xfrm>
        </p:spPr>
        <p:txBody>
          <a:bodyPr>
            <a:normAutofit/>
          </a:bodyPr>
          <a:lstStyle/>
          <a:p>
            <a:r>
              <a:rPr lang="en-US" sz="2400" b="1">
                <a:solidFill>
                  <a:schemeClr val="accent5"/>
                </a:solidFill>
                <a:latin typeface="Calisto MT"/>
              </a:rPr>
              <a:t>HEART FAILURE – GRADIENT BOOSTING CLASSIFIER</a:t>
            </a:r>
            <a:br>
              <a:rPr lang="en-US" sz="4000">
                <a:solidFill>
                  <a:schemeClr val="accent5"/>
                </a:solidFill>
              </a:rPr>
            </a:br>
            <a:endParaRPr lang="en-US" sz="400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grpSp>
      <p:pic>
        <p:nvPicPr>
          <p:cNvPr id="4" name="Picture 5" descr="Chart, line chart&#10;&#10;Description automatically generated">
            <a:extLst>
              <a:ext uri="{FF2B5EF4-FFF2-40B4-BE49-F238E27FC236}">
                <a16:creationId xmlns:a16="http://schemas.microsoft.com/office/drawing/2014/main" id="{F85AA5FF-EACD-8FB1-AA82-50AE7B1B7C21}"/>
              </a:ext>
            </a:extLst>
          </p:cNvPr>
          <p:cNvPicPr>
            <a:picLocks noChangeAspect="1"/>
          </p:cNvPicPr>
          <p:nvPr/>
        </p:nvPicPr>
        <p:blipFill>
          <a:blip r:embed="rId3"/>
          <a:stretch>
            <a:fillRect/>
          </a:stretch>
        </p:blipFill>
        <p:spPr>
          <a:xfrm>
            <a:off x="666999" y="741654"/>
            <a:ext cx="6038602" cy="3068904"/>
          </a:xfrm>
          <a:prstGeom prst="rect">
            <a:avLst/>
          </a:prstGeom>
        </p:spPr>
      </p:pic>
      <p:pic>
        <p:nvPicPr>
          <p:cNvPr id="6" name="Picture 6" descr="Chart, treemap chart&#10;&#10;Description automatically generated">
            <a:extLst>
              <a:ext uri="{FF2B5EF4-FFF2-40B4-BE49-F238E27FC236}">
                <a16:creationId xmlns:a16="http://schemas.microsoft.com/office/drawing/2014/main" id="{3A2307CA-5496-473C-F22D-3DF7842ADE32}"/>
              </a:ext>
            </a:extLst>
          </p:cNvPr>
          <p:cNvPicPr>
            <a:picLocks noChangeAspect="1"/>
          </p:cNvPicPr>
          <p:nvPr/>
        </p:nvPicPr>
        <p:blipFill>
          <a:blip r:embed="rId4"/>
          <a:stretch>
            <a:fillRect/>
          </a:stretch>
        </p:blipFill>
        <p:spPr>
          <a:xfrm>
            <a:off x="983674" y="3844278"/>
            <a:ext cx="3623953" cy="2920064"/>
          </a:xfrm>
          <a:prstGeom prst="rect">
            <a:avLst/>
          </a:prstGeom>
        </p:spPr>
      </p:pic>
      <p:pic>
        <p:nvPicPr>
          <p:cNvPr id="9" name="Picture 10">
            <a:extLst>
              <a:ext uri="{FF2B5EF4-FFF2-40B4-BE49-F238E27FC236}">
                <a16:creationId xmlns:a16="http://schemas.microsoft.com/office/drawing/2014/main" id="{BE422EDC-2648-E460-DBB6-ED6E88AC340F}"/>
              </a:ext>
            </a:extLst>
          </p:cNvPr>
          <p:cNvPicPr>
            <a:picLocks noChangeAspect="1"/>
          </p:cNvPicPr>
          <p:nvPr/>
        </p:nvPicPr>
        <p:blipFill>
          <a:blip r:embed="rId5"/>
          <a:stretch>
            <a:fillRect/>
          </a:stretch>
        </p:blipFill>
        <p:spPr>
          <a:xfrm>
            <a:off x="4843154" y="5935537"/>
            <a:ext cx="4692732" cy="528746"/>
          </a:xfrm>
          <a:prstGeom prst="rect">
            <a:avLst/>
          </a:prstGeom>
        </p:spPr>
      </p:pic>
      <p:sp>
        <p:nvSpPr>
          <p:cNvPr id="40" name="TextBox 39">
            <a:extLst>
              <a:ext uri="{FF2B5EF4-FFF2-40B4-BE49-F238E27FC236}">
                <a16:creationId xmlns:a16="http://schemas.microsoft.com/office/drawing/2014/main" id="{6BCD4480-AE73-064B-1165-47F936F04565}"/>
              </a:ext>
            </a:extLst>
          </p:cNvPr>
          <p:cNvSpPr txBox="1"/>
          <p:nvPr/>
        </p:nvSpPr>
        <p:spPr>
          <a:xfrm>
            <a:off x="6353297" y="4789713"/>
            <a:ext cx="516774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EF is still the most relevant explanatory variable for HEART FAILURE prediction, but other variables have similar relevance of UREA.  </a:t>
            </a:r>
          </a:p>
        </p:txBody>
      </p:sp>
      <p:pic>
        <p:nvPicPr>
          <p:cNvPr id="3" name="Picture 4">
            <a:extLst>
              <a:ext uri="{FF2B5EF4-FFF2-40B4-BE49-F238E27FC236}">
                <a16:creationId xmlns:a16="http://schemas.microsoft.com/office/drawing/2014/main" id="{A5129580-C346-8F12-C5CD-F39C1BC14D58}"/>
              </a:ext>
            </a:extLst>
          </p:cNvPr>
          <p:cNvPicPr>
            <a:picLocks noChangeAspect="1"/>
          </p:cNvPicPr>
          <p:nvPr/>
        </p:nvPicPr>
        <p:blipFill>
          <a:blip r:embed="rId6"/>
          <a:stretch>
            <a:fillRect/>
          </a:stretch>
        </p:blipFill>
        <p:spPr>
          <a:xfrm>
            <a:off x="6970814" y="736700"/>
            <a:ext cx="4821381" cy="3919978"/>
          </a:xfrm>
          <a:prstGeom prst="rect">
            <a:avLst/>
          </a:prstGeom>
        </p:spPr>
      </p:pic>
      <p:cxnSp>
        <p:nvCxnSpPr>
          <p:cNvPr id="5" name="Straight Arrow Connector 4">
            <a:extLst>
              <a:ext uri="{FF2B5EF4-FFF2-40B4-BE49-F238E27FC236}">
                <a16:creationId xmlns:a16="http://schemas.microsoft.com/office/drawing/2014/main" id="{FC5EC462-1D4F-1947-38E1-CBD43288226E}"/>
              </a:ext>
            </a:extLst>
          </p:cNvPr>
          <p:cNvCxnSpPr/>
          <p:nvPr/>
        </p:nvCxnSpPr>
        <p:spPr>
          <a:xfrm>
            <a:off x="3036125" y="2279072"/>
            <a:ext cx="23751" cy="128055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 name="TextBox 6">
            <a:extLst>
              <a:ext uri="{FF2B5EF4-FFF2-40B4-BE49-F238E27FC236}">
                <a16:creationId xmlns:a16="http://schemas.microsoft.com/office/drawing/2014/main" id="{45C097C5-EE0E-CB59-098B-92E1986FDE62}"/>
              </a:ext>
            </a:extLst>
          </p:cNvPr>
          <p:cNvSpPr txBox="1"/>
          <p:nvPr/>
        </p:nvSpPr>
        <p:spPr>
          <a:xfrm>
            <a:off x="2899557" y="3523011"/>
            <a:ext cx="389114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solidFill>
                  <a:srgbClr val="FF0000"/>
                </a:solidFill>
              </a:rPr>
              <a:t>110</a:t>
            </a:r>
            <a:endParaRPr lang="en-US" sz="1000">
              <a:solidFill>
                <a:srgbClr val="FF0000"/>
              </a:solidFill>
            </a:endParaRPr>
          </a:p>
        </p:txBody>
      </p:sp>
      <p:sp>
        <p:nvSpPr>
          <p:cNvPr id="52" name="TextBox 51">
            <a:extLst>
              <a:ext uri="{FF2B5EF4-FFF2-40B4-BE49-F238E27FC236}">
                <a16:creationId xmlns:a16="http://schemas.microsoft.com/office/drawing/2014/main" id="{56FE3711-4B08-4220-986E-AAB93B2036FE}"/>
              </a:ext>
            </a:extLst>
          </p:cNvPr>
          <p:cNvSpPr txBox="1"/>
          <p:nvPr/>
        </p:nvSpPr>
        <p:spPr>
          <a:xfrm>
            <a:off x="2731323" y="1909946"/>
            <a:ext cx="7441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solidFill>
                  <a:srgbClr val="FF0000"/>
                </a:solidFill>
              </a:rPr>
              <a:t>Max. Test accuracy</a:t>
            </a:r>
          </a:p>
        </p:txBody>
      </p:sp>
    </p:spTree>
    <p:extLst>
      <p:ext uri="{BB962C8B-B14F-4D97-AF65-F5344CB8AC3E}">
        <p14:creationId xmlns:p14="http://schemas.microsoft.com/office/powerpoint/2010/main" val="413154450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xmlns:p14="http://schemas.microsoft.com/office/powerpoint/2010/main" xmlns:a16="http://schemas.microsoft.com/office/drawing/2014/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sp>
        <p:nvSpPr>
          <p:cNvPr id="2" name="Title 1">
            <a:extLst>
              <a:ext uri="{FF2B5EF4-FFF2-40B4-BE49-F238E27FC236}">
                <a16:creationId xmlns:a16="http://schemas.microsoft.com/office/drawing/2014/main" id="{BB11AA9A-7481-56FC-CFC3-5F884BC0EB0C}"/>
              </a:ext>
            </a:extLst>
          </p:cNvPr>
          <p:cNvSpPr>
            <a:spLocks noGrp="1"/>
          </p:cNvSpPr>
          <p:nvPr>
            <p:ph type="title"/>
          </p:nvPr>
        </p:nvSpPr>
        <p:spPr>
          <a:xfrm>
            <a:off x="1138443" y="-1309"/>
            <a:ext cx="9906000" cy="1117073"/>
          </a:xfrm>
        </p:spPr>
        <p:txBody>
          <a:bodyPr>
            <a:normAutofit/>
          </a:bodyPr>
          <a:lstStyle/>
          <a:p>
            <a:r>
              <a:rPr lang="en-US" sz="2400" b="1">
                <a:solidFill>
                  <a:schemeClr val="accent5"/>
                </a:solidFill>
                <a:latin typeface="Calisto MT"/>
              </a:rPr>
              <a:t>HEART FAILURE – SUMMARY OF ML MODELS</a:t>
            </a:r>
            <a:endParaRPr lang="en-US" sz="4000">
              <a:solidFill>
                <a:schemeClr val="accent5"/>
              </a:solidFill>
            </a:endParaRP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grpSp>
      <p:pic>
        <p:nvPicPr>
          <p:cNvPr id="3" name="Picture 3" descr="Table&#10;&#10;Description automatically generated">
            <a:extLst>
              <a:ext uri="{FF2B5EF4-FFF2-40B4-BE49-F238E27FC236}">
                <a16:creationId xmlns:a16="http://schemas.microsoft.com/office/drawing/2014/main" id="{F03CD17F-CCBD-BFF3-3433-A44542040921}"/>
              </a:ext>
            </a:extLst>
          </p:cNvPr>
          <p:cNvPicPr>
            <a:picLocks noChangeAspect="1"/>
          </p:cNvPicPr>
          <p:nvPr/>
        </p:nvPicPr>
        <p:blipFill>
          <a:blip r:embed="rId3"/>
          <a:stretch>
            <a:fillRect/>
          </a:stretch>
        </p:blipFill>
        <p:spPr>
          <a:xfrm>
            <a:off x="4467104" y="4079344"/>
            <a:ext cx="3426030" cy="2618167"/>
          </a:xfrm>
          <a:prstGeom prst="rect">
            <a:avLst/>
          </a:prstGeom>
        </p:spPr>
      </p:pic>
      <p:pic>
        <p:nvPicPr>
          <p:cNvPr id="4" name="Picture 5">
            <a:extLst>
              <a:ext uri="{FF2B5EF4-FFF2-40B4-BE49-F238E27FC236}">
                <a16:creationId xmlns:a16="http://schemas.microsoft.com/office/drawing/2014/main" id="{621AAA45-CCBF-F8C5-0953-FAAA4738D481}"/>
              </a:ext>
            </a:extLst>
          </p:cNvPr>
          <p:cNvPicPr>
            <a:picLocks noChangeAspect="1"/>
          </p:cNvPicPr>
          <p:nvPr/>
        </p:nvPicPr>
        <p:blipFill>
          <a:blip r:embed="rId4"/>
          <a:stretch>
            <a:fillRect/>
          </a:stretch>
        </p:blipFill>
        <p:spPr>
          <a:xfrm>
            <a:off x="7970322" y="872139"/>
            <a:ext cx="3930732" cy="5826244"/>
          </a:xfrm>
          <a:prstGeom prst="rect">
            <a:avLst/>
          </a:prstGeom>
        </p:spPr>
      </p:pic>
      <p:pic>
        <p:nvPicPr>
          <p:cNvPr id="6" name="Picture 6" descr="Chart, bar chart&#10;&#10;Description automatically generated">
            <a:extLst>
              <a:ext uri="{FF2B5EF4-FFF2-40B4-BE49-F238E27FC236}">
                <a16:creationId xmlns:a16="http://schemas.microsoft.com/office/drawing/2014/main" id="{773EE2C9-5946-50F1-A46F-D3A0F742AD0F}"/>
              </a:ext>
            </a:extLst>
          </p:cNvPr>
          <p:cNvPicPr>
            <a:picLocks noChangeAspect="1"/>
          </p:cNvPicPr>
          <p:nvPr/>
        </p:nvPicPr>
        <p:blipFill>
          <a:blip r:embed="rId5"/>
          <a:stretch>
            <a:fillRect/>
          </a:stretch>
        </p:blipFill>
        <p:spPr>
          <a:xfrm>
            <a:off x="201880" y="873730"/>
            <a:ext cx="4178135" cy="5823057"/>
          </a:xfrm>
          <a:prstGeom prst="rect">
            <a:avLst/>
          </a:prstGeom>
        </p:spPr>
      </p:pic>
      <p:pic>
        <p:nvPicPr>
          <p:cNvPr id="7" name="Picture 8" descr="Table&#10;&#10;Description automatically generated">
            <a:extLst>
              <a:ext uri="{FF2B5EF4-FFF2-40B4-BE49-F238E27FC236}">
                <a16:creationId xmlns:a16="http://schemas.microsoft.com/office/drawing/2014/main" id="{7D54CF68-72F2-B596-BF33-4DEFD2560C08}"/>
              </a:ext>
            </a:extLst>
          </p:cNvPr>
          <p:cNvPicPr>
            <a:picLocks noChangeAspect="1"/>
          </p:cNvPicPr>
          <p:nvPr/>
        </p:nvPicPr>
        <p:blipFill>
          <a:blip r:embed="rId6"/>
          <a:stretch>
            <a:fillRect/>
          </a:stretch>
        </p:blipFill>
        <p:spPr>
          <a:xfrm>
            <a:off x="4486893" y="875097"/>
            <a:ext cx="3406238" cy="2584299"/>
          </a:xfrm>
          <a:prstGeom prst="rect">
            <a:avLst/>
          </a:prstGeom>
        </p:spPr>
      </p:pic>
      <p:sp>
        <p:nvSpPr>
          <p:cNvPr id="54" name="TextBox 53">
            <a:extLst>
              <a:ext uri="{FF2B5EF4-FFF2-40B4-BE49-F238E27FC236}">
                <a16:creationId xmlns:a16="http://schemas.microsoft.com/office/drawing/2014/main" id="{6825188B-DFDC-1792-9CBE-A18F3A606CEA}"/>
              </a:ext>
            </a:extLst>
          </p:cNvPr>
          <p:cNvSpPr txBox="1"/>
          <p:nvPr/>
        </p:nvSpPr>
        <p:spPr>
          <a:xfrm>
            <a:off x="6561114" y="2325581"/>
            <a:ext cx="585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FF0000"/>
                </a:solidFill>
              </a:rPr>
              <a:t>(2)</a:t>
            </a:r>
          </a:p>
        </p:txBody>
      </p:sp>
      <p:sp>
        <p:nvSpPr>
          <p:cNvPr id="56" name="TextBox 55">
            <a:extLst>
              <a:ext uri="{FF2B5EF4-FFF2-40B4-BE49-F238E27FC236}">
                <a16:creationId xmlns:a16="http://schemas.microsoft.com/office/drawing/2014/main" id="{0F8B34B5-C566-09CF-AE3D-4290AC3AFF14}"/>
              </a:ext>
            </a:extLst>
          </p:cNvPr>
          <p:cNvSpPr txBox="1"/>
          <p:nvPr/>
        </p:nvSpPr>
        <p:spPr>
          <a:xfrm>
            <a:off x="6571010" y="1939633"/>
            <a:ext cx="585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FF0000"/>
                </a:solidFill>
              </a:rPr>
              <a:t>(1)</a:t>
            </a:r>
          </a:p>
        </p:txBody>
      </p:sp>
      <p:sp>
        <p:nvSpPr>
          <p:cNvPr id="57" name="TextBox 56">
            <a:extLst>
              <a:ext uri="{FF2B5EF4-FFF2-40B4-BE49-F238E27FC236}">
                <a16:creationId xmlns:a16="http://schemas.microsoft.com/office/drawing/2014/main" id="{AFAFB312-23C6-0AE0-F3CE-AA5AB8173B23}"/>
              </a:ext>
            </a:extLst>
          </p:cNvPr>
          <p:cNvSpPr txBox="1"/>
          <p:nvPr/>
        </p:nvSpPr>
        <p:spPr>
          <a:xfrm>
            <a:off x="6561113" y="2137554"/>
            <a:ext cx="585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FF0000"/>
                </a:solidFill>
              </a:rPr>
              <a:t>(1)</a:t>
            </a:r>
          </a:p>
        </p:txBody>
      </p:sp>
      <p:sp>
        <p:nvSpPr>
          <p:cNvPr id="58" name="TextBox 57">
            <a:extLst>
              <a:ext uri="{FF2B5EF4-FFF2-40B4-BE49-F238E27FC236}">
                <a16:creationId xmlns:a16="http://schemas.microsoft.com/office/drawing/2014/main" id="{2CCD95D7-A7C4-DED3-E80A-669BE64A3C86}"/>
              </a:ext>
            </a:extLst>
          </p:cNvPr>
          <p:cNvSpPr txBox="1"/>
          <p:nvPr/>
        </p:nvSpPr>
        <p:spPr>
          <a:xfrm>
            <a:off x="6571008" y="1761502"/>
            <a:ext cx="585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FF0000"/>
                </a:solidFill>
              </a:rPr>
              <a:t>(1)</a:t>
            </a:r>
          </a:p>
        </p:txBody>
      </p:sp>
      <p:sp>
        <p:nvSpPr>
          <p:cNvPr id="59" name="TextBox 58">
            <a:extLst>
              <a:ext uri="{FF2B5EF4-FFF2-40B4-BE49-F238E27FC236}">
                <a16:creationId xmlns:a16="http://schemas.microsoft.com/office/drawing/2014/main" id="{445A25B0-3540-9755-6438-A0FDB2E884BC}"/>
              </a:ext>
            </a:extLst>
          </p:cNvPr>
          <p:cNvSpPr txBox="1"/>
          <p:nvPr/>
        </p:nvSpPr>
        <p:spPr>
          <a:xfrm>
            <a:off x="6571008" y="2493813"/>
            <a:ext cx="585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FF0000"/>
                </a:solidFill>
              </a:rPr>
              <a:t>(3)</a:t>
            </a:r>
          </a:p>
        </p:txBody>
      </p:sp>
      <p:sp>
        <p:nvSpPr>
          <p:cNvPr id="60" name="TextBox 59">
            <a:extLst>
              <a:ext uri="{FF2B5EF4-FFF2-40B4-BE49-F238E27FC236}">
                <a16:creationId xmlns:a16="http://schemas.microsoft.com/office/drawing/2014/main" id="{61659C79-C6C1-36CA-BE08-63CF43B1DA4C}"/>
              </a:ext>
            </a:extLst>
          </p:cNvPr>
          <p:cNvSpPr txBox="1"/>
          <p:nvPr/>
        </p:nvSpPr>
        <p:spPr>
          <a:xfrm>
            <a:off x="6561111" y="2869864"/>
            <a:ext cx="585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FF0000"/>
                </a:solidFill>
              </a:rPr>
              <a:t>(3)</a:t>
            </a:r>
          </a:p>
        </p:txBody>
      </p:sp>
      <p:sp>
        <p:nvSpPr>
          <p:cNvPr id="61" name="TextBox 60">
            <a:extLst>
              <a:ext uri="{FF2B5EF4-FFF2-40B4-BE49-F238E27FC236}">
                <a16:creationId xmlns:a16="http://schemas.microsoft.com/office/drawing/2014/main" id="{1D7F3DA6-4D1A-7B37-ED9E-AECF597FF135}"/>
              </a:ext>
            </a:extLst>
          </p:cNvPr>
          <p:cNvSpPr txBox="1"/>
          <p:nvPr/>
        </p:nvSpPr>
        <p:spPr>
          <a:xfrm>
            <a:off x="6561111" y="3047994"/>
            <a:ext cx="585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FF0000"/>
                </a:solidFill>
              </a:rPr>
              <a:t>(3)</a:t>
            </a:r>
          </a:p>
        </p:txBody>
      </p:sp>
      <p:sp>
        <p:nvSpPr>
          <p:cNvPr id="62" name="TextBox 61">
            <a:extLst>
              <a:ext uri="{FF2B5EF4-FFF2-40B4-BE49-F238E27FC236}">
                <a16:creationId xmlns:a16="http://schemas.microsoft.com/office/drawing/2014/main" id="{F1A3473A-2D83-1A40-9580-09B710604F98}"/>
              </a:ext>
            </a:extLst>
          </p:cNvPr>
          <p:cNvSpPr txBox="1"/>
          <p:nvPr/>
        </p:nvSpPr>
        <p:spPr>
          <a:xfrm>
            <a:off x="6561112" y="3226124"/>
            <a:ext cx="585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FF0000"/>
                </a:solidFill>
              </a:rPr>
              <a:t>(3)</a:t>
            </a:r>
          </a:p>
        </p:txBody>
      </p:sp>
      <p:sp>
        <p:nvSpPr>
          <p:cNvPr id="63" name="TextBox 62">
            <a:extLst>
              <a:ext uri="{FF2B5EF4-FFF2-40B4-BE49-F238E27FC236}">
                <a16:creationId xmlns:a16="http://schemas.microsoft.com/office/drawing/2014/main" id="{5EC3BAED-765A-EF62-7263-6156F87CA1BD}"/>
              </a:ext>
            </a:extLst>
          </p:cNvPr>
          <p:cNvSpPr txBox="1"/>
          <p:nvPr/>
        </p:nvSpPr>
        <p:spPr>
          <a:xfrm>
            <a:off x="5037111" y="3433942"/>
            <a:ext cx="28124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FF0000"/>
                </a:solidFill>
              </a:rPr>
              <a:t>(1) </a:t>
            </a:r>
            <a:r>
              <a:rPr lang="en-US" sz="1200" b="1" err="1">
                <a:solidFill>
                  <a:srgbClr val="FF0000"/>
                </a:solidFill>
              </a:rPr>
              <a:t>GridSearchCV</a:t>
            </a:r>
            <a:endParaRPr lang="en-US" sz="1200" b="1">
              <a:solidFill>
                <a:srgbClr val="FF0000"/>
              </a:solidFill>
            </a:endParaRPr>
          </a:p>
          <a:p>
            <a:r>
              <a:rPr lang="en-US" sz="1200" b="1">
                <a:solidFill>
                  <a:srgbClr val="FF0000"/>
                </a:solidFill>
              </a:rPr>
              <a:t>(2) </a:t>
            </a:r>
            <a:r>
              <a:rPr lang="en-US" sz="1200" b="1" err="1">
                <a:solidFill>
                  <a:srgbClr val="FF0000"/>
                </a:solidFill>
              </a:rPr>
              <a:t>RandomizedSearchCV</a:t>
            </a:r>
            <a:endParaRPr lang="en-US" sz="1200" b="1">
              <a:solidFill>
                <a:srgbClr val="FF0000"/>
              </a:solidFill>
            </a:endParaRPr>
          </a:p>
          <a:p>
            <a:r>
              <a:rPr lang="en-US" sz="1200" b="1">
                <a:solidFill>
                  <a:srgbClr val="FF0000"/>
                </a:solidFill>
              </a:rPr>
              <a:t>(3) Using Bootstrap (repeated 50 times) </a:t>
            </a:r>
          </a:p>
        </p:txBody>
      </p:sp>
      <p:sp>
        <p:nvSpPr>
          <p:cNvPr id="64" name="Oval 63">
            <a:extLst>
              <a:ext uri="{FF2B5EF4-FFF2-40B4-BE49-F238E27FC236}">
                <a16:creationId xmlns:a16="http://schemas.microsoft.com/office/drawing/2014/main" id="{FADE698F-02EF-17C3-E00A-1E5DCAEDB42B}"/>
              </a:ext>
            </a:extLst>
          </p:cNvPr>
          <p:cNvSpPr/>
          <p:nvPr/>
        </p:nvSpPr>
        <p:spPr>
          <a:xfrm>
            <a:off x="7303324" y="3265714"/>
            <a:ext cx="593766" cy="188025"/>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5" name="Oval 64">
            <a:extLst>
              <a:ext uri="{FF2B5EF4-FFF2-40B4-BE49-F238E27FC236}">
                <a16:creationId xmlns:a16="http://schemas.microsoft.com/office/drawing/2014/main" id="{28611B3B-2686-C0FF-4DC7-D31F1BB0CA84}"/>
              </a:ext>
            </a:extLst>
          </p:cNvPr>
          <p:cNvSpPr/>
          <p:nvPr/>
        </p:nvSpPr>
        <p:spPr>
          <a:xfrm>
            <a:off x="7303324" y="2721428"/>
            <a:ext cx="593766" cy="188025"/>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6" name="Oval 65">
            <a:extLst>
              <a:ext uri="{FF2B5EF4-FFF2-40B4-BE49-F238E27FC236}">
                <a16:creationId xmlns:a16="http://schemas.microsoft.com/office/drawing/2014/main" id="{B67867AE-FCD2-B47A-C958-D53851C0AB9B}"/>
              </a:ext>
            </a:extLst>
          </p:cNvPr>
          <p:cNvSpPr/>
          <p:nvPr/>
        </p:nvSpPr>
        <p:spPr>
          <a:xfrm>
            <a:off x="7293427" y="1078674"/>
            <a:ext cx="593766" cy="188025"/>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7" name="Oval 66">
            <a:extLst>
              <a:ext uri="{FF2B5EF4-FFF2-40B4-BE49-F238E27FC236}">
                <a16:creationId xmlns:a16="http://schemas.microsoft.com/office/drawing/2014/main" id="{32082AA6-A39F-1FF5-B060-0F971E81E61C}"/>
              </a:ext>
            </a:extLst>
          </p:cNvPr>
          <p:cNvSpPr/>
          <p:nvPr/>
        </p:nvSpPr>
        <p:spPr>
          <a:xfrm>
            <a:off x="7372596" y="4928259"/>
            <a:ext cx="593766" cy="188025"/>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8" name="Oval 67">
            <a:extLst>
              <a:ext uri="{FF2B5EF4-FFF2-40B4-BE49-F238E27FC236}">
                <a16:creationId xmlns:a16="http://schemas.microsoft.com/office/drawing/2014/main" id="{AA412BE2-9A6C-CCCD-4ED6-FDED1CC0C473}"/>
              </a:ext>
            </a:extLst>
          </p:cNvPr>
          <p:cNvSpPr/>
          <p:nvPr/>
        </p:nvSpPr>
        <p:spPr>
          <a:xfrm>
            <a:off x="7372596" y="4591791"/>
            <a:ext cx="593766" cy="188025"/>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9" name="Oval 68">
            <a:extLst>
              <a:ext uri="{FF2B5EF4-FFF2-40B4-BE49-F238E27FC236}">
                <a16:creationId xmlns:a16="http://schemas.microsoft.com/office/drawing/2014/main" id="{32571ABA-F078-D9FC-074D-12105C84DADF}"/>
              </a:ext>
            </a:extLst>
          </p:cNvPr>
          <p:cNvSpPr/>
          <p:nvPr/>
        </p:nvSpPr>
        <p:spPr>
          <a:xfrm>
            <a:off x="6660077" y="4403766"/>
            <a:ext cx="593766" cy="188025"/>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0" name="Oval 69">
            <a:extLst>
              <a:ext uri="{FF2B5EF4-FFF2-40B4-BE49-F238E27FC236}">
                <a16:creationId xmlns:a16="http://schemas.microsoft.com/office/drawing/2014/main" id="{705FE901-66EC-9030-1994-25DDF8EF1304}"/>
              </a:ext>
            </a:extLst>
          </p:cNvPr>
          <p:cNvSpPr/>
          <p:nvPr/>
        </p:nvSpPr>
        <p:spPr>
          <a:xfrm>
            <a:off x="6699661" y="5462648"/>
            <a:ext cx="593766" cy="188025"/>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1" name="Oval 70">
            <a:extLst>
              <a:ext uri="{FF2B5EF4-FFF2-40B4-BE49-F238E27FC236}">
                <a16:creationId xmlns:a16="http://schemas.microsoft.com/office/drawing/2014/main" id="{246C04D6-5683-79EB-C73C-3DE114A151FB}"/>
              </a:ext>
            </a:extLst>
          </p:cNvPr>
          <p:cNvSpPr/>
          <p:nvPr/>
        </p:nvSpPr>
        <p:spPr>
          <a:xfrm>
            <a:off x="6699662" y="5650675"/>
            <a:ext cx="593766" cy="188025"/>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2" name="Oval 71">
            <a:extLst>
              <a:ext uri="{FF2B5EF4-FFF2-40B4-BE49-F238E27FC236}">
                <a16:creationId xmlns:a16="http://schemas.microsoft.com/office/drawing/2014/main" id="{E9B6990F-87D9-2557-2BD4-3F7C4425680F}"/>
              </a:ext>
            </a:extLst>
          </p:cNvPr>
          <p:cNvSpPr/>
          <p:nvPr/>
        </p:nvSpPr>
        <p:spPr>
          <a:xfrm>
            <a:off x="6699661" y="1266700"/>
            <a:ext cx="593766" cy="188025"/>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Oval 72">
            <a:extLst>
              <a:ext uri="{FF2B5EF4-FFF2-40B4-BE49-F238E27FC236}">
                <a16:creationId xmlns:a16="http://schemas.microsoft.com/office/drawing/2014/main" id="{2513232B-923D-1C31-4239-E8E968898836}"/>
              </a:ext>
            </a:extLst>
          </p:cNvPr>
          <p:cNvSpPr/>
          <p:nvPr/>
        </p:nvSpPr>
        <p:spPr>
          <a:xfrm>
            <a:off x="6660076" y="4591790"/>
            <a:ext cx="593766" cy="188025"/>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4" name="Oval 73">
            <a:extLst>
              <a:ext uri="{FF2B5EF4-FFF2-40B4-BE49-F238E27FC236}">
                <a16:creationId xmlns:a16="http://schemas.microsoft.com/office/drawing/2014/main" id="{6D44DABD-3C1B-31B5-6E9D-A51C1EAB81D2}"/>
              </a:ext>
            </a:extLst>
          </p:cNvPr>
          <p:cNvSpPr/>
          <p:nvPr/>
        </p:nvSpPr>
        <p:spPr>
          <a:xfrm>
            <a:off x="6660076" y="4928258"/>
            <a:ext cx="593766" cy="188025"/>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5" name="Oval 74">
            <a:extLst>
              <a:ext uri="{FF2B5EF4-FFF2-40B4-BE49-F238E27FC236}">
                <a16:creationId xmlns:a16="http://schemas.microsoft.com/office/drawing/2014/main" id="{7A3AEE4A-7BC1-AE96-AD8F-3BB166705C05}"/>
              </a:ext>
            </a:extLst>
          </p:cNvPr>
          <p:cNvSpPr/>
          <p:nvPr/>
        </p:nvSpPr>
        <p:spPr>
          <a:xfrm>
            <a:off x="7372596" y="5650674"/>
            <a:ext cx="593766" cy="188025"/>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6" name="Oval 75">
            <a:extLst>
              <a:ext uri="{FF2B5EF4-FFF2-40B4-BE49-F238E27FC236}">
                <a16:creationId xmlns:a16="http://schemas.microsoft.com/office/drawing/2014/main" id="{AFD750D8-87EB-EF7D-7F13-45850B010833}"/>
              </a:ext>
            </a:extLst>
          </p:cNvPr>
          <p:cNvSpPr/>
          <p:nvPr/>
        </p:nvSpPr>
        <p:spPr>
          <a:xfrm>
            <a:off x="6709556" y="1622959"/>
            <a:ext cx="593766" cy="188025"/>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7" name="Oval 76">
            <a:extLst>
              <a:ext uri="{FF2B5EF4-FFF2-40B4-BE49-F238E27FC236}">
                <a16:creationId xmlns:a16="http://schemas.microsoft.com/office/drawing/2014/main" id="{6459FC8A-7C60-39DD-FF86-440E7B42C722}"/>
              </a:ext>
            </a:extLst>
          </p:cNvPr>
          <p:cNvSpPr/>
          <p:nvPr/>
        </p:nvSpPr>
        <p:spPr>
          <a:xfrm>
            <a:off x="7372596" y="5294414"/>
            <a:ext cx="593766" cy="188025"/>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5217219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FFAABC-5F73-0B8F-BCE5-05B084F59D81}"/>
              </a:ext>
            </a:extLst>
          </p:cNvPr>
          <p:cNvSpPr txBox="1">
            <a:spLocks/>
          </p:cNvSpPr>
          <p:nvPr/>
        </p:nvSpPr>
        <p:spPr>
          <a:xfrm>
            <a:off x="1138443" y="-1309"/>
            <a:ext cx="9906000" cy="732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b="1">
                <a:solidFill>
                  <a:srgbClr val="377AAB"/>
                </a:solidFill>
                <a:latin typeface="Calisto MT"/>
                <a:ea typeface="+mj-lt"/>
                <a:cs typeface="+mj-lt"/>
              </a:rPr>
              <a:t>ML MODEL ANALYSIS (AKI) - Logistic regression</a:t>
            </a:r>
            <a:endParaRPr lang="en-US">
              <a:solidFill>
                <a:srgbClr val="377AAB"/>
              </a:solidFill>
            </a:endParaRPr>
          </a:p>
        </p:txBody>
      </p:sp>
      <p:grpSp>
        <p:nvGrpSpPr>
          <p:cNvPr id="3" name="Group 2">
            <a:extLst>
              <a:ext uri="{FF2B5EF4-FFF2-40B4-BE49-F238E27FC236}">
                <a16:creationId xmlns:a16="http://schemas.microsoft.com/office/drawing/2014/main" id="{D49BB4C4-040B-AF8E-F624-177C3BA67BAC}"/>
              </a:ext>
            </a:extLst>
          </p:cNvPr>
          <p:cNvGrpSpPr/>
          <p:nvPr/>
        </p:nvGrpSpPr>
        <p:grpSpPr>
          <a:xfrm>
            <a:off x="942622" y="818774"/>
            <a:ext cx="10598385" cy="5490644"/>
            <a:chOff x="942622" y="818774"/>
            <a:chExt cx="10598385" cy="5490644"/>
          </a:xfrm>
        </p:grpSpPr>
        <p:pic>
          <p:nvPicPr>
            <p:cNvPr id="14" name="Picture 14" descr="Chart&#10;&#10;Description automatically generated">
              <a:extLst>
                <a:ext uri="{FF2B5EF4-FFF2-40B4-BE49-F238E27FC236}">
                  <a16:creationId xmlns:a16="http://schemas.microsoft.com/office/drawing/2014/main" id="{BF091E69-D0A8-8E59-9909-E878DA0111EF}"/>
                </a:ext>
              </a:extLst>
            </p:cNvPr>
            <p:cNvPicPr>
              <a:picLocks noChangeAspect="1"/>
            </p:cNvPicPr>
            <p:nvPr/>
          </p:nvPicPr>
          <p:blipFill>
            <a:blip r:embed="rId2"/>
            <a:stretch>
              <a:fillRect/>
            </a:stretch>
          </p:blipFill>
          <p:spPr>
            <a:xfrm>
              <a:off x="942622" y="818774"/>
              <a:ext cx="10598385" cy="5490644"/>
            </a:xfrm>
            <a:prstGeom prst="rect">
              <a:avLst/>
            </a:prstGeom>
          </p:spPr>
        </p:pic>
        <p:pic>
          <p:nvPicPr>
            <p:cNvPr id="2" name="Picture 2" descr="A picture containing text, device&#10;&#10;Description automatically generated">
              <a:extLst>
                <a:ext uri="{FF2B5EF4-FFF2-40B4-BE49-F238E27FC236}">
                  <a16:creationId xmlns:a16="http://schemas.microsoft.com/office/drawing/2014/main" id="{BFF4B34A-A595-0AF1-87D6-0D180258A09D}"/>
                </a:ext>
              </a:extLst>
            </p:cNvPr>
            <p:cNvPicPr>
              <a:picLocks noChangeAspect="1"/>
            </p:cNvPicPr>
            <p:nvPr/>
          </p:nvPicPr>
          <p:blipFill>
            <a:blip r:embed="rId3"/>
            <a:stretch>
              <a:fillRect/>
            </a:stretch>
          </p:blipFill>
          <p:spPr>
            <a:xfrm>
              <a:off x="1043921" y="1266235"/>
              <a:ext cx="661645" cy="287715"/>
            </a:xfrm>
            <a:prstGeom prst="rect">
              <a:avLst/>
            </a:prstGeom>
          </p:spPr>
        </p:pic>
      </p:grpSp>
      <p:pic>
        <p:nvPicPr>
          <p:cNvPr id="6" name="Picture 6">
            <a:extLst>
              <a:ext uri="{FF2B5EF4-FFF2-40B4-BE49-F238E27FC236}">
                <a16:creationId xmlns:a16="http://schemas.microsoft.com/office/drawing/2014/main" id="{B90E87F2-39EF-4689-0A01-EF2F156F345F}"/>
              </a:ext>
            </a:extLst>
          </p:cNvPr>
          <p:cNvPicPr>
            <a:picLocks noChangeAspect="1"/>
          </p:cNvPicPr>
          <p:nvPr/>
        </p:nvPicPr>
        <p:blipFill>
          <a:blip r:embed="rId4"/>
          <a:stretch>
            <a:fillRect/>
          </a:stretch>
        </p:blipFill>
        <p:spPr>
          <a:xfrm>
            <a:off x="944694" y="5426206"/>
            <a:ext cx="2352675" cy="247650"/>
          </a:xfrm>
          <a:prstGeom prst="rect">
            <a:avLst/>
          </a:prstGeom>
        </p:spPr>
      </p:pic>
    </p:spTree>
    <p:extLst>
      <p:ext uri="{BB962C8B-B14F-4D97-AF65-F5344CB8AC3E}">
        <p14:creationId xmlns:p14="http://schemas.microsoft.com/office/powerpoint/2010/main" val="1038052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FFAABC-5F73-0B8F-BCE5-05B084F59D81}"/>
              </a:ext>
            </a:extLst>
          </p:cNvPr>
          <p:cNvSpPr txBox="1">
            <a:spLocks/>
          </p:cNvSpPr>
          <p:nvPr/>
        </p:nvSpPr>
        <p:spPr>
          <a:xfrm>
            <a:off x="1138443" y="-1309"/>
            <a:ext cx="9906000" cy="732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b="1">
                <a:solidFill>
                  <a:srgbClr val="377AAB"/>
                </a:solidFill>
                <a:latin typeface="Calisto MT"/>
                <a:ea typeface="+mj-lt"/>
                <a:cs typeface="+mj-lt"/>
              </a:rPr>
              <a:t>ML MODEL ANALYSIS (AKI) - Classification tree</a:t>
            </a:r>
          </a:p>
        </p:txBody>
      </p:sp>
      <p:grpSp>
        <p:nvGrpSpPr>
          <p:cNvPr id="11" name="Group 10">
            <a:extLst>
              <a:ext uri="{FF2B5EF4-FFF2-40B4-BE49-F238E27FC236}">
                <a16:creationId xmlns:a16="http://schemas.microsoft.com/office/drawing/2014/main" id="{CC228680-C50A-6B92-E26F-8857B8E3426F}"/>
              </a:ext>
            </a:extLst>
          </p:cNvPr>
          <p:cNvGrpSpPr/>
          <p:nvPr/>
        </p:nvGrpSpPr>
        <p:grpSpPr>
          <a:xfrm>
            <a:off x="55507" y="579398"/>
            <a:ext cx="12091754" cy="6226685"/>
            <a:chOff x="55507" y="579398"/>
            <a:chExt cx="12091754" cy="6226685"/>
          </a:xfrm>
        </p:grpSpPr>
        <p:grpSp>
          <p:nvGrpSpPr>
            <p:cNvPr id="9" name="Group 8">
              <a:extLst>
                <a:ext uri="{FF2B5EF4-FFF2-40B4-BE49-F238E27FC236}">
                  <a16:creationId xmlns:a16="http://schemas.microsoft.com/office/drawing/2014/main" id="{B173CE16-CF13-C0D9-757B-EF8F0F8BDB0F}"/>
                </a:ext>
              </a:extLst>
            </p:cNvPr>
            <p:cNvGrpSpPr/>
            <p:nvPr/>
          </p:nvGrpSpPr>
          <p:grpSpPr>
            <a:xfrm>
              <a:off x="55507" y="579398"/>
              <a:ext cx="12091754" cy="6226685"/>
              <a:chOff x="55507" y="579398"/>
              <a:chExt cx="12091754" cy="6226685"/>
            </a:xfrm>
          </p:grpSpPr>
          <p:pic>
            <p:nvPicPr>
              <p:cNvPr id="3" name="Picture 2" descr="Chart, line chart&#10;&#10;Description automatically generated">
                <a:extLst>
                  <a:ext uri="{FF2B5EF4-FFF2-40B4-BE49-F238E27FC236}">
                    <a16:creationId xmlns:a16="http://schemas.microsoft.com/office/drawing/2014/main" id="{51B7C694-97D6-CD4A-BBC2-DBE2C68F02C1}"/>
                  </a:ext>
                </a:extLst>
              </p:cNvPr>
              <p:cNvPicPr>
                <a:picLocks noChangeAspect="1"/>
              </p:cNvPicPr>
              <p:nvPr/>
            </p:nvPicPr>
            <p:blipFill>
              <a:blip r:embed="rId2"/>
              <a:stretch>
                <a:fillRect/>
              </a:stretch>
            </p:blipFill>
            <p:spPr>
              <a:xfrm>
                <a:off x="61443" y="582116"/>
                <a:ext cx="5335446" cy="2765202"/>
              </a:xfrm>
              <a:prstGeom prst="rect">
                <a:avLst/>
              </a:prstGeom>
            </p:spPr>
          </p:pic>
          <p:pic>
            <p:nvPicPr>
              <p:cNvPr id="6" name="Picture 5" descr="Text, letter&#10;&#10;Description automatically generated">
                <a:extLst>
                  <a:ext uri="{FF2B5EF4-FFF2-40B4-BE49-F238E27FC236}">
                    <a16:creationId xmlns:a16="http://schemas.microsoft.com/office/drawing/2014/main" id="{46851B95-F8C6-B8D8-0A92-BEBC4581A0DC}"/>
                  </a:ext>
                </a:extLst>
              </p:cNvPr>
              <p:cNvPicPr>
                <a:picLocks noChangeAspect="1"/>
              </p:cNvPicPr>
              <p:nvPr/>
            </p:nvPicPr>
            <p:blipFill>
              <a:blip r:embed="rId3"/>
              <a:stretch>
                <a:fillRect/>
              </a:stretch>
            </p:blipFill>
            <p:spPr>
              <a:xfrm>
                <a:off x="5625085" y="4060017"/>
                <a:ext cx="2804653" cy="1737052"/>
              </a:xfrm>
              <a:prstGeom prst="rect">
                <a:avLst/>
              </a:prstGeom>
            </p:spPr>
          </p:pic>
          <p:pic>
            <p:nvPicPr>
              <p:cNvPr id="8" name="Picture 7" descr="Chart, scatter chart&#10;&#10;Description automatically generated">
                <a:extLst>
                  <a:ext uri="{FF2B5EF4-FFF2-40B4-BE49-F238E27FC236}">
                    <a16:creationId xmlns:a16="http://schemas.microsoft.com/office/drawing/2014/main" id="{72E0161D-4360-542E-B9AC-E9B5E2D91F1C}"/>
                  </a:ext>
                </a:extLst>
              </p:cNvPr>
              <p:cNvPicPr>
                <a:picLocks noChangeAspect="1"/>
              </p:cNvPicPr>
              <p:nvPr/>
            </p:nvPicPr>
            <p:blipFill>
              <a:blip r:embed="rId4"/>
              <a:stretch>
                <a:fillRect/>
              </a:stretch>
            </p:blipFill>
            <p:spPr>
              <a:xfrm>
                <a:off x="55507" y="3443227"/>
                <a:ext cx="5329400" cy="3362856"/>
              </a:xfrm>
              <a:prstGeom prst="rect">
                <a:avLst/>
              </a:prstGeom>
            </p:spPr>
          </p:pic>
          <p:pic>
            <p:nvPicPr>
              <p:cNvPr id="10" name="Picture 9" descr="Diagram&#10;&#10;Description automatically generated">
                <a:extLst>
                  <a:ext uri="{FF2B5EF4-FFF2-40B4-BE49-F238E27FC236}">
                    <a16:creationId xmlns:a16="http://schemas.microsoft.com/office/drawing/2014/main" id="{14DCE12D-01AA-2C8E-6E50-B348A926DB08}"/>
                  </a:ext>
                </a:extLst>
              </p:cNvPr>
              <p:cNvPicPr>
                <a:picLocks noChangeAspect="1"/>
              </p:cNvPicPr>
              <p:nvPr/>
            </p:nvPicPr>
            <p:blipFill>
              <a:blip r:embed="rId5"/>
              <a:stretch>
                <a:fillRect/>
              </a:stretch>
            </p:blipFill>
            <p:spPr>
              <a:xfrm>
                <a:off x="5424708" y="579398"/>
                <a:ext cx="6722553" cy="3362727"/>
              </a:xfrm>
              <a:prstGeom prst="rect">
                <a:avLst/>
              </a:prstGeom>
            </p:spPr>
          </p:pic>
          <p:pic>
            <p:nvPicPr>
              <p:cNvPr id="12" name="Picture 10" descr="Table&#10;&#10;Description automatically generated">
                <a:extLst>
                  <a:ext uri="{FF2B5EF4-FFF2-40B4-BE49-F238E27FC236}">
                    <a16:creationId xmlns:a16="http://schemas.microsoft.com/office/drawing/2014/main" id="{CA3A2CBC-9B30-0474-23D0-ABE6EDADD29A}"/>
                  </a:ext>
                </a:extLst>
              </p:cNvPr>
              <p:cNvPicPr>
                <a:picLocks noChangeAspect="1"/>
              </p:cNvPicPr>
              <p:nvPr/>
            </p:nvPicPr>
            <p:blipFill>
              <a:blip r:embed="rId6"/>
              <a:stretch>
                <a:fillRect/>
              </a:stretch>
            </p:blipFill>
            <p:spPr>
              <a:xfrm>
                <a:off x="5987050" y="6157674"/>
                <a:ext cx="4623226" cy="491433"/>
              </a:xfrm>
              <a:prstGeom prst="rect">
                <a:avLst/>
              </a:prstGeom>
            </p:spPr>
          </p:pic>
          <p:sp>
            <p:nvSpPr>
              <p:cNvPr id="4" name="TextBox 3">
                <a:extLst>
                  <a:ext uri="{FF2B5EF4-FFF2-40B4-BE49-F238E27FC236}">
                    <a16:creationId xmlns:a16="http://schemas.microsoft.com/office/drawing/2014/main" id="{60EE4D14-3605-D64D-FB82-6FC273EAD187}"/>
                  </a:ext>
                </a:extLst>
              </p:cNvPr>
              <p:cNvSpPr txBox="1"/>
              <p:nvPr/>
            </p:nvSpPr>
            <p:spPr>
              <a:xfrm>
                <a:off x="560895" y="1330750"/>
                <a:ext cx="653592"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solidFill>
                      <a:srgbClr val="C00000"/>
                    </a:solidFill>
                  </a:rPr>
                  <a:t>Optimal Tree depth</a:t>
                </a:r>
              </a:p>
            </p:txBody>
          </p:sp>
          <p:sp>
            <p:nvSpPr>
              <p:cNvPr id="7" name="TextBox 6">
                <a:extLst>
                  <a:ext uri="{FF2B5EF4-FFF2-40B4-BE49-F238E27FC236}">
                    <a16:creationId xmlns:a16="http://schemas.microsoft.com/office/drawing/2014/main" id="{ACB641C0-A48F-C44A-6117-3D3125045831}"/>
                  </a:ext>
                </a:extLst>
              </p:cNvPr>
              <p:cNvSpPr txBox="1"/>
              <p:nvPr/>
            </p:nvSpPr>
            <p:spPr>
              <a:xfrm>
                <a:off x="482338" y="3035431"/>
                <a:ext cx="3236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C00000"/>
                    </a:solidFill>
                  </a:rPr>
                  <a:t>2</a:t>
                </a:r>
              </a:p>
            </p:txBody>
          </p:sp>
        </p:grpSp>
        <p:pic>
          <p:nvPicPr>
            <p:cNvPr id="2" name="Picture 10" descr="A picture containing graphical user interface&#10;&#10;Description automatically generated">
              <a:extLst>
                <a:ext uri="{FF2B5EF4-FFF2-40B4-BE49-F238E27FC236}">
                  <a16:creationId xmlns:a16="http://schemas.microsoft.com/office/drawing/2014/main" id="{4C667F41-D0C1-4B72-13BF-84EE200C6D2F}"/>
                </a:ext>
              </a:extLst>
            </p:cNvPr>
            <p:cNvPicPr>
              <a:picLocks noChangeAspect="1"/>
            </p:cNvPicPr>
            <p:nvPr/>
          </p:nvPicPr>
          <p:blipFill>
            <a:blip r:embed="rId7"/>
            <a:stretch>
              <a:fillRect/>
            </a:stretch>
          </p:blipFill>
          <p:spPr>
            <a:xfrm>
              <a:off x="8652235" y="4041094"/>
              <a:ext cx="3379509" cy="2012348"/>
            </a:xfrm>
            <a:prstGeom prst="rect">
              <a:avLst/>
            </a:prstGeom>
          </p:spPr>
        </p:pic>
      </p:grpSp>
    </p:spTree>
    <p:extLst>
      <p:ext uri="{BB962C8B-B14F-4D97-AF65-F5344CB8AC3E}">
        <p14:creationId xmlns:p14="http://schemas.microsoft.com/office/powerpoint/2010/main" val="2380097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CA8203F3-ED07-7812-DE21-D3995696C308}"/>
              </a:ext>
            </a:extLst>
          </p:cNvPr>
          <p:cNvPicPr>
            <a:picLocks noChangeAspect="1"/>
          </p:cNvPicPr>
          <p:nvPr/>
        </p:nvPicPr>
        <p:blipFill>
          <a:blip r:embed="rId3"/>
          <a:stretch>
            <a:fillRect/>
          </a:stretch>
        </p:blipFill>
        <p:spPr>
          <a:xfrm>
            <a:off x="5964882" y="639154"/>
            <a:ext cx="5620297" cy="2887868"/>
          </a:xfrm>
          <a:prstGeom prst="rect">
            <a:avLst/>
          </a:prstGeom>
        </p:spPr>
      </p:pic>
      <p:pic>
        <p:nvPicPr>
          <p:cNvPr id="18" name="Picture 17">
            <a:extLst>
              <a:ext uri="{FF2B5EF4-FFF2-40B4-BE49-F238E27FC236}">
                <a16:creationId xmlns:a16="http://schemas.microsoft.com/office/drawing/2014/main" id="{C9B5E4F5-E6DD-3330-1B77-9E15EBB8D748}"/>
              </a:ext>
            </a:extLst>
          </p:cNvPr>
          <p:cNvPicPr>
            <a:picLocks noChangeAspect="1"/>
          </p:cNvPicPr>
          <p:nvPr/>
        </p:nvPicPr>
        <p:blipFill>
          <a:blip r:embed="rId4"/>
          <a:stretch>
            <a:fillRect/>
          </a:stretch>
        </p:blipFill>
        <p:spPr>
          <a:xfrm>
            <a:off x="209516" y="639154"/>
            <a:ext cx="5463674" cy="2843178"/>
          </a:xfrm>
          <a:prstGeom prst="rect">
            <a:avLst/>
          </a:prstGeom>
        </p:spPr>
      </p:pic>
      <p:sp>
        <p:nvSpPr>
          <p:cNvPr id="5" name="Title 1">
            <a:extLst>
              <a:ext uri="{FF2B5EF4-FFF2-40B4-BE49-F238E27FC236}">
                <a16:creationId xmlns:a16="http://schemas.microsoft.com/office/drawing/2014/main" id="{90FFAABC-5F73-0B8F-BCE5-05B084F59D81}"/>
              </a:ext>
            </a:extLst>
          </p:cNvPr>
          <p:cNvSpPr txBox="1">
            <a:spLocks/>
          </p:cNvSpPr>
          <p:nvPr/>
        </p:nvSpPr>
        <p:spPr>
          <a:xfrm>
            <a:off x="1138443" y="-1309"/>
            <a:ext cx="9906000" cy="732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b="1">
                <a:solidFill>
                  <a:srgbClr val="377AAB"/>
                </a:solidFill>
                <a:latin typeface="Calisto MT"/>
                <a:ea typeface="+mj-lt"/>
                <a:cs typeface="+mj-lt"/>
              </a:rPr>
              <a:t>ML MODEL ANALYSIS (AKI) - Bootstrap</a:t>
            </a:r>
          </a:p>
        </p:txBody>
      </p:sp>
      <p:sp>
        <p:nvSpPr>
          <p:cNvPr id="13" name="TextBox 12">
            <a:extLst>
              <a:ext uri="{FF2B5EF4-FFF2-40B4-BE49-F238E27FC236}">
                <a16:creationId xmlns:a16="http://schemas.microsoft.com/office/drawing/2014/main" id="{2787EBB4-0E21-E00B-13A6-B19EAF8E55F9}"/>
              </a:ext>
            </a:extLst>
          </p:cNvPr>
          <p:cNvSpPr txBox="1"/>
          <p:nvPr/>
        </p:nvSpPr>
        <p:spPr>
          <a:xfrm>
            <a:off x="677424" y="3427019"/>
            <a:ext cx="4008430" cy="369332"/>
          </a:xfrm>
          <a:prstGeom prst="rect">
            <a:avLst/>
          </a:prstGeom>
          <a:noFill/>
        </p:spPr>
        <p:txBody>
          <a:bodyPr wrap="square">
            <a:spAutoFit/>
          </a:bodyPr>
          <a:lstStyle/>
          <a:p>
            <a:r>
              <a:rPr lang="en-US" sz="1800" b="1">
                <a:solidFill>
                  <a:srgbClr val="D8D8D8"/>
                </a:solidFill>
                <a:latin typeface="Calisto MT"/>
                <a:ea typeface="+mj-lt"/>
                <a:cs typeface="+mj-lt"/>
              </a:rPr>
              <a:t>RANDOM FOREST CLASSIFIER </a:t>
            </a:r>
            <a:endParaRPr lang="en-US">
              <a:solidFill>
                <a:srgbClr val="D8D8D8"/>
              </a:solidFill>
            </a:endParaRPr>
          </a:p>
        </p:txBody>
      </p:sp>
      <p:sp>
        <p:nvSpPr>
          <p:cNvPr id="15" name="TextBox 14">
            <a:extLst>
              <a:ext uri="{FF2B5EF4-FFF2-40B4-BE49-F238E27FC236}">
                <a16:creationId xmlns:a16="http://schemas.microsoft.com/office/drawing/2014/main" id="{19AD39BD-3347-3A25-327F-EA4E9C669FC9}"/>
              </a:ext>
            </a:extLst>
          </p:cNvPr>
          <p:cNvSpPr txBox="1"/>
          <p:nvPr/>
        </p:nvSpPr>
        <p:spPr>
          <a:xfrm>
            <a:off x="456154" y="6537848"/>
            <a:ext cx="4618885" cy="369332"/>
          </a:xfrm>
          <a:prstGeom prst="rect">
            <a:avLst/>
          </a:prstGeom>
          <a:noFill/>
        </p:spPr>
        <p:txBody>
          <a:bodyPr wrap="square">
            <a:spAutoFit/>
          </a:bodyPr>
          <a:lstStyle/>
          <a:p>
            <a:r>
              <a:rPr lang="en-US" sz="1800" b="1">
                <a:solidFill>
                  <a:srgbClr val="D8D8D8"/>
                </a:solidFill>
                <a:latin typeface="Calisto MT"/>
                <a:ea typeface="+mj-lt"/>
                <a:cs typeface="+mj-lt"/>
              </a:rPr>
              <a:t>GRADIENT BOOSTING CLASSIFIER </a:t>
            </a:r>
            <a:endParaRPr lang="en-US">
              <a:solidFill>
                <a:srgbClr val="D8D8D8"/>
              </a:solidFill>
            </a:endParaRPr>
          </a:p>
        </p:txBody>
      </p:sp>
      <p:sp>
        <p:nvSpPr>
          <p:cNvPr id="19" name="TextBox 18">
            <a:extLst>
              <a:ext uri="{FF2B5EF4-FFF2-40B4-BE49-F238E27FC236}">
                <a16:creationId xmlns:a16="http://schemas.microsoft.com/office/drawing/2014/main" id="{335CE48C-535B-6AE9-3C9D-3BD38687D48A}"/>
              </a:ext>
            </a:extLst>
          </p:cNvPr>
          <p:cNvSpPr txBox="1"/>
          <p:nvPr/>
        </p:nvSpPr>
        <p:spPr>
          <a:xfrm>
            <a:off x="7506147" y="3474491"/>
            <a:ext cx="3651669" cy="369332"/>
          </a:xfrm>
          <a:prstGeom prst="rect">
            <a:avLst/>
          </a:prstGeom>
          <a:noFill/>
        </p:spPr>
        <p:txBody>
          <a:bodyPr wrap="square">
            <a:spAutoFit/>
          </a:bodyPr>
          <a:lstStyle/>
          <a:p>
            <a:r>
              <a:rPr lang="en-US" sz="1800" b="1">
                <a:solidFill>
                  <a:srgbClr val="D8D8D8"/>
                </a:solidFill>
                <a:latin typeface="Calisto MT"/>
                <a:ea typeface="+mj-lt"/>
                <a:cs typeface="+mj-lt"/>
              </a:rPr>
              <a:t>BAGGING CLASSIFIER </a:t>
            </a:r>
            <a:endParaRPr lang="en-US">
              <a:solidFill>
                <a:srgbClr val="D8D8D8"/>
              </a:solidFill>
            </a:endParaRPr>
          </a:p>
        </p:txBody>
      </p:sp>
      <p:cxnSp>
        <p:nvCxnSpPr>
          <p:cNvPr id="3" name="Straight Arrow Connector 2">
            <a:extLst>
              <a:ext uri="{FF2B5EF4-FFF2-40B4-BE49-F238E27FC236}">
                <a16:creationId xmlns:a16="http://schemas.microsoft.com/office/drawing/2014/main" id="{AC04DD71-8353-943F-BC8E-225F9FF4EAB4}"/>
              </a:ext>
            </a:extLst>
          </p:cNvPr>
          <p:cNvCxnSpPr>
            <a:cxnSpLocks/>
          </p:cNvCxnSpPr>
          <p:nvPr/>
        </p:nvCxnSpPr>
        <p:spPr>
          <a:xfrm>
            <a:off x="2956845" y="2894770"/>
            <a:ext cx="548355" cy="30504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 name="TextBox 6">
            <a:extLst>
              <a:ext uri="{FF2B5EF4-FFF2-40B4-BE49-F238E27FC236}">
                <a16:creationId xmlns:a16="http://schemas.microsoft.com/office/drawing/2014/main" id="{D2C81A58-ACCF-F0B7-AB6A-A43322C24A97}"/>
              </a:ext>
            </a:extLst>
          </p:cNvPr>
          <p:cNvSpPr txBox="1"/>
          <p:nvPr/>
        </p:nvSpPr>
        <p:spPr>
          <a:xfrm>
            <a:off x="2416109" y="2490491"/>
            <a:ext cx="90411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solidFill>
                  <a:srgbClr val="C00000"/>
                </a:solidFill>
              </a:rPr>
              <a:t>Min. Classification Error</a:t>
            </a:r>
          </a:p>
        </p:txBody>
      </p:sp>
      <p:sp>
        <p:nvSpPr>
          <p:cNvPr id="16" name="TextBox 15">
            <a:extLst>
              <a:ext uri="{FF2B5EF4-FFF2-40B4-BE49-F238E27FC236}">
                <a16:creationId xmlns:a16="http://schemas.microsoft.com/office/drawing/2014/main" id="{72555D83-D14A-C2CC-A50E-AD6A8F0636B6}"/>
              </a:ext>
            </a:extLst>
          </p:cNvPr>
          <p:cNvSpPr txBox="1"/>
          <p:nvPr/>
        </p:nvSpPr>
        <p:spPr>
          <a:xfrm>
            <a:off x="3347561" y="3208789"/>
            <a:ext cx="51388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solidFill>
                  <a:srgbClr val="C00000"/>
                </a:solidFill>
              </a:rPr>
              <a:t>350</a:t>
            </a:r>
            <a:endParaRPr lang="en-US" sz="1000">
              <a:solidFill>
                <a:srgbClr val="C00000"/>
              </a:solidFill>
            </a:endParaRPr>
          </a:p>
        </p:txBody>
      </p:sp>
      <p:sp>
        <p:nvSpPr>
          <p:cNvPr id="25" name="TextBox 24">
            <a:extLst>
              <a:ext uri="{FF2B5EF4-FFF2-40B4-BE49-F238E27FC236}">
                <a16:creationId xmlns:a16="http://schemas.microsoft.com/office/drawing/2014/main" id="{89D76E02-C8B1-ECD9-86A6-D8073E11A723}"/>
              </a:ext>
            </a:extLst>
          </p:cNvPr>
          <p:cNvSpPr txBox="1"/>
          <p:nvPr/>
        </p:nvSpPr>
        <p:spPr>
          <a:xfrm>
            <a:off x="8103599" y="2349572"/>
            <a:ext cx="90411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solidFill>
                  <a:srgbClr val="C00000"/>
                </a:solidFill>
              </a:rPr>
              <a:t>Min. Classification Error</a:t>
            </a:r>
          </a:p>
        </p:txBody>
      </p:sp>
      <p:sp>
        <p:nvSpPr>
          <p:cNvPr id="26" name="TextBox 25">
            <a:extLst>
              <a:ext uri="{FF2B5EF4-FFF2-40B4-BE49-F238E27FC236}">
                <a16:creationId xmlns:a16="http://schemas.microsoft.com/office/drawing/2014/main" id="{051D6F61-2261-15D2-FF74-36C0F5A103EF}"/>
              </a:ext>
            </a:extLst>
          </p:cNvPr>
          <p:cNvSpPr txBox="1"/>
          <p:nvPr/>
        </p:nvSpPr>
        <p:spPr>
          <a:xfrm>
            <a:off x="7589710" y="3270106"/>
            <a:ext cx="51388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solidFill>
                  <a:srgbClr val="C00000"/>
                </a:solidFill>
              </a:rPr>
              <a:t>50</a:t>
            </a:r>
            <a:endParaRPr lang="en-US" sz="1000">
              <a:solidFill>
                <a:srgbClr val="C00000"/>
              </a:solidFill>
            </a:endParaRPr>
          </a:p>
        </p:txBody>
      </p:sp>
      <p:cxnSp>
        <p:nvCxnSpPr>
          <p:cNvPr id="28" name="Straight Arrow Connector 27">
            <a:extLst>
              <a:ext uri="{FF2B5EF4-FFF2-40B4-BE49-F238E27FC236}">
                <a16:creationId xmlns:a16="http://schemas.microsoft.com/office/drawing/2014/main" id="{EDF27CBB-8328-B334-5562-8F70C91B48CF}"/>
              </a:ext>
            </a:extLst>
          </p:cNvPr>
          <p:cNvCxnSpPr>
            <a:cxnSpLocks/>
            <a:stCxn id="25" idx="1"/>
          </p:cNvCxnSpPr>
          <p:nvPr/>
        </p:nvCxnSpPr>
        <p:spPr>
          <a:xfrm flipH="1">
            <a:off x="7708900" y="2626571"/>
            <a:ext cx="394699" cy="64353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6" name="Picture 5">
            <a:extLst>
              <a:ext uri="{FF2B5EF4-FFF2-40B4-BE49-F238E27FC236}">
                <a16:creationId xmlns:a16="http://schemas.microsoft.com/office/drawing/2014/main" id="{D9049DA8-9EB8-0E4C-2994-5BA6A81CB2D2}"/>
              </a:ext>
            </a:extLst>
          </p:cNvPr>
          <p:cNvPicPr>
            <a:picLocks noChangeAspect="1"/>
          </p:cNvPicPr>
          <p:nvPr/>
        </p:nvPicPr>
        <p:blipFill>
          <a:blip r:embed="rId5"/>
          <a:stretch>
            <a:fillRect/>
          </a:stretch>
        </p:blipFill>
        <p:spPr>
          <a:xfrm>
            <a:off x="120975" y="3814308"/>
            <a:ext cx="5289241" cy="2790884"/>
          </a:xfrm>
          <a:prstGeom prst="rect">
            <a:avLst/>
          </a:prstGeom>
        </p:spPr>
      </p:pic>
      <p:cxnSp>
        <p:nvCxnSpPr>
          <p:cNvPr id="10" name="Straight Arrow Connector 9">
            <a:extLst>
              <a:ext uri="{FF2B5EF4-FFF2-40B4-BE49-F238E27FC236}">
                <a16:creationId xmlns:a16="http://schemas.microsoft.com/office/drawing/2014/main" id="{3C241125-D100-4A4C-574F-79BA727C0E3F}"/>
              </a:ext>
            </a:extLst>
          </p:cNvPr>
          <p:cNvCxnSpPr>
            <a:cxnSpLocks/>
          </p:cNvCxnSpPr>
          <p:nvPr/>
        </p:nvCxnSpPr>
        <p:spPr>
          <a:xfrm flipH="1">
            <a:off x="1358900" y="5828083"/>
            <a:ext cx="356479" cy="52556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TextBox 11">
            <a:extLst>
              <a:ext uri="{FF2B5EF4-FFF2-40B4-BE49-F238E27FC236}">
                <a16:creationId xmlns:a16="http://schemas.microsoft.com/office/drawing/2014/main" id="{6AA26818-7F61-8A7B-D658-FA6D6D7E59F1}"/>
              </a:ext>
            </a:extLst>
          </p:cNvPr>
          <p:cNvSpPr txBox="1"/>
          <p:nvPr/>
        </p:nvSpPr>
        <p:spPr>
          <a:xfrm>
            <a:off x="1472546" y="5408128"/>
            <a:ext cx="7441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solidFill>
                  <a:srgbClr val="C00000"/>
                </a:solidFill>
              </a:rPr>
              <a:t>Max. Test accuracy</a:t>
            </a:r>
          </a:p>
        </p:txBody>
      </p:sp>
      <p:sp>
        <p:nvSpPr>
          <p:cNvPr id="20" name="TextBox 19">
            <a:extLst>
              <a:ext uri="{FF2B5EF4-FFF2-40B4-BE49-F238E27FC236}">
                <a16:creationId xmlns:a16="http://schemas.microsoft.com/office/drawing/2014/main" id="{8F902A65-C8DC-355B-83B6-E2977F620F6B}"/>
              </a:ext>
            </a:extLst>
          </p:cNvPr>
          <p:cNvSpPr txBox="1"/>
          <p:nvPr/>
        </p:nvSpPr>
        <p:spPr>
          <a:xfrm>
            <a:off x="1229712" y="6353649"/>
            <a:ext cx="4856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solidFill>
                  <a:srgbClr val="C00000"/>
                </a:solidFill>
              </a:rPr>
              <a:t>30</a:t>
            </a:r>
            <a:endParaRPr lang="en-US" sz="1000">
              <a:solidFill>
                <a:srgbClr val="C00000"/>
              </a:solidFill>
            </a:endParaRPr>
          </a:p>
        </p:txBody>
      </p:sp>
      <p:pic>
        <p:nvPicPr>
          <p:cNvPr id="34" name="Picture 33">
            <a:extLst>
              <a:ext uri="{FF2B5EF4-FFF2-40B4-BE49-F238E27FC236}">
                <a16:creationId xmlns:a16="http://schemas.microsoft.com/office/drawing/2014/main" id="{738BA47B-CC45-F0A7-B6CC-47B53DFDBC09}"/>
              </a:ext>
            </a:extLst>
          </p:cNvPr>
          <p:cNvPicPr>
            <a:picLocks noChangeAspect="1"/>
          </p:cNvPicPr>
          <p:nvPr/>
        </p:nvPicPr>
        <p:blipFill>
          <a:blip r:embed="rId6"/>
          <a:stretch>
            <a:fillRect/>
          </a:stretch>
        </p:blipFill>
        <p:spPr>
          <a:xfrm>
            <a:off x="5673189" y="5391729"/>
            <a:ext cx="6388880" cy="868251"/>
          </a:xfrm>
          <a:prstGeom prst="rect">
            <a:avLst/>
          </a:prstGeom>
          <a:solidFill>
            <a:schemeClr val="tx1"/>
          </a:solidFill>
        </p:spPr>
      </p:pic>
      <p:pic>
        <p:nvPicPr>
          <p:cNvPr id="37" name="Picture 36">
            <a:extLst>
              <a:ext uri="{FF2B5EF4-FFF2-40B4-BE49-F238E27FC236}">
                <a16:creationId xmlns:a16="http://schemas.microsoft.com/office/drawing/2014/main" id="{B14F8BDB-CE10-0A26-390A-DDB16FD4471C}"/>
              </a:ext>
            </a:extLst>
          </p:cNvPr>
          <p:cNvPicPr>
            <a:picLocks noChangeAspect="1"/>
          </p:cNvPicPr>
          <p:nvPr/>
        </p:nvPicPr>
        <p:blipFill>
          <a:blip r:embed="rId7"/>
          <a:stretch>
            <a:fillRect/>
          </a:stretch>
        </p:blipFill>
        <p:spPr>
          <a:xfrm>
            <a:off x="5673188" y="4107071"/>
            <a:ext cx="6364897" cy="967858"/>
          </a:xfrm>
          <a:prstGeom prst="rect">
            <a:avLst/>
          </a:prstGeom>
          <a:solidFill>
            <a:schemeClr val="tx1"/>
          </a:solidFill>
        </p:spPr>
      </p:pic>
    </p:spTree>
    <p:extLst>
      <p:ext uri="{BB962C8B-B14F-4D97-AF65-F5344CB8AC3E}">
        <p14:creationId xmlns:p14="http://schemas.microsoft.com/office/powerpoint/2010/main" val="4172468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9F7C384-E765-707D-B3FC-944BE6211A84}"/>
              </a:ext>
            </a:extLst>
          </p:cNvPr>
          <p:cNvSpPr txBox="1">
            <a:spLocks/>
          </p:cNvSpPr>
          <p:nvPr/>
        </p:nvSpPr>
        <p:spPr>
          <a:xfrm>
            <a:off x="1138443" y="-1309"/>
            <a:ext cx="9906000" cy="5063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400" b="1">
                <a:solidFill>
                  <a:srgbClr val="377AAB"/>
                </a:solidFill>
                <a:latin typeface="Calisto MT"/>
                <a:ea typeface="+mj-lt"/>
                <a:cs typeface="+mj-lt"/>
              </a:rPr>
              <a:t>AKI - SUMMARY OF ML MODELS</a:t>
            </a:r>
            <a:endParaRPr lang="en-US" sz="2400">
              <a:solidFill>
                <a:srgbClr val="377AAB"/>
              </a:solidFill>
              <a:ea typeface="+mj-lt"/>
              <a:cs typeface="+mj-lt"/>
            </a:endParaRPr>
          </a:p>
        </p:txBody>
      </p:sp>
      <p:sp>
        <p:nvSpPr>
          <p:cNvPr id="12" name="TextBox 11">
            <a:extLst>
              <a:ext uri="{FF2B5EF4-FFF2-40B4-BE49-F238E27FC236}">
                <a16:creationId xmlns:a16="http://schemas.microsoft.com/office/drawing/2014/main" id="{E0F3FAF5-5D85-2F70-14D1-D0502AD1F7D1}"/>
              </a:ext>
            </a:extLst>
          </p:cNvPr>
          <p:cNvSpPr txBox="1"/>
          <p:nvPr/>
        </p:nvSpPr>
        <p:spPr>
          <a:xfrm>
            <a:off x="7192094" y="5550918"/>
            <a:ext cx="4918221" cy="830997"/>
          </a:xfrm>
          <a:prstGeom prst="rect">
            <a:avLst/>
          </a:prstGeom>
          <a:solidFill>
            <a:schemeClr val="accent5">
              <a:lumMod val="20000"/>
              <a:lumOff val="80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accent5">
                    <a:lumMod val="50000"/>
                  </a:schemeClr>
                </a:solidFill>
                <a:ea typeface="+mn-lt"/>
                <a:cs typeface="+mn-lt"/>
              </a:rPr>
              <a:t>Best method (Accuracy): </a:t>
            </a:r>
            <a:r>
              <a:rPr lang="en-US" sz="1600" b="1">
                <a:solidFill>
                  <a:schemeClr val="accent5">
                    <a:lumMod val="50000"/>
                  </a:schemeClr>
                </a:solidFill>
                <a:ea typeface="+mn-lt"/>
                <a:cs typeface="+mn-lt"/>
              </a:rPr>
              <a:t>Random Forest and others</a:t>
            </a:r>
            <a:endParaRPr lang="en-US" sz="1600">
              <a:solidFill>
                <a:schemeClr val="accent5">
                  <a:lumMod val="50000"/>
                </a:schemeClr>
              </a:solidFill>
            </a:endParaRPr>
          </a:p>
          <a:p>
            <a:r>
              <a:rPr lang="en-US" sz="1600">
                <a:solidFill>
                  <a:schemeClr val="accent5">
                    <a:lumMod val="50000"/>
                  </a:schemeClr>
                </a:solidFill>
                <a:ea typeface="+mn-lt"/>
                <a:cs typeface="+mn-lt"/>
              </a:rPr>
              <a:t>Best method (Accuracy &amp; Runtime):</a:t>
            </a:r>
            <a:r>
              <a:rPr lang="en-US" sz="1600" b="1">
                <a:solidFill>
                  <a:schemeClr val="accent5">
                    <a:lumMod val="50000"/>
                  </a:schemeClr>
                </a:solidFill>
                <a:ea typeface="+mn-lt"/>
                <a:cs typeface="+mn-lt"/>
              </a:rPr>
              <a:t> Logistic Regression</a:t>
            </a:r>
            <a:endParaRPr lang="en-US" sz="1600">
              <a:solidFill>
                <a:schemeClr val="accent5">
                  <a:lumMod val="50000"/>
                </a:schemeClr>
              </a:solidFill>
              <a:ea typeface="+mn-lt"/>
              <a:cs typeface="+mn-lt"/>
            </a:endParaRPr>
          </a:p>
          <a:p>
            <a:r>
              <a:rPr lang="en-US" sz="1600">
                <a:solidFill>
                  <a:schemeClr val="accent5">
                    <a:lumMod val="50000"/>
                  </a:schemeClr>
                </a:solidFill>
                <a:ea typeface="+mn-lt"/>
                <a:cs typeface="+mn-lt"/>
              </a:rPr>
              <a:t>Least method: </a:t>
            </a:r>
            <a:r>
              <a:rPr lang="en-US" sz="1600" b="1">
                <a:solidFill>
                  <a:schemeClr val="accent5">
                    <a:lumMod val="50000"/>
                  </a:schemeClr>
                </a:solidFill>
                <a:ea typeface="+mn-lt"/>
                <a:cs typeface="+mn-lt"/>
              </a:rPr>
              <a:t>QDA</a:t>
            </a:r>
            <a:endParaRPr lang="en-US" sz="1600">
              <a:solidFill>
                <a:schemeClr val="accent5">
                  <a:lumMod val="50000"/>
                </a:schemeClr>
              </a:solidFill>
            </a:endParaRPr>
          </a:p>
        </p:txBody>
      </p:sp>
      <p:pic>
        <p:nvPicPr>
          <p:cNvPr id="2" name="Picture 2" descr="Chart, bar chart&#10;&#10;Description automatically generated">
            <a:extLst>
              <a:ext uri="{FF2B5EF4-FFF2-40B4-BE49-F238E27FC236}">
                <a16:creationId xmlns:a16="http://schemas.microsoft.com/office/drawing/2014/main" id="{4498890C-7ED8-8347-25F3-383A24AACE7A}"/>
              </a:ext>
            </a:extLst>
          </p:cNvPr>
          <p:cNvPicPr>
            <a:picLocks noChangeAspect="1"/>
          </p:cNvPicPr>
          <p:nvPr/>
        </p:nvPicPr>
        <p:blipFill>
          <a:blip r:embed="rId2"/>
          <a:stretch>
            <a:fillRect/>
          </a:stretch>
        </p:blipFill>
        <p:spPr>
          <a:xfrm>
            <a:off x="7180219" y="610371"/>
            <a:ext cx="4944533" cy="4837918"/>
          </a:xfrm>
          <a:prstGeom prst="rect">
            <a:avLst/>
          </a:prstGeom>
        </p:spPr>
      </p:pic>
      <p:pic>
        <p:nvPicPr>
          <p:cNvPr id="3" name="Picture 3" descr="Table&#10;&#10;Description automatically generated">
            <a:extLst>
              <a:ext uri="{FF2B5EF4-FFF2-40B4-BE49-F238E27FC236}">
                <a16:creationId xmlns:a16="http://schemas.microsoft.com/office/drawing/2014/main" id="{B2433F7E-8082-1AEB-33D9-14E0CBE1253F}"/>
              </a:ext>
            </a:extLst>
          </p:cNvPr>
          <p:cNvPicPr>
            <a:picLocks noChangeAspect="1"/>
          </p:cNvPicPr>
          <p:nvPr/>
        </p:nvPicPr>
        <p:blipFill>
          <a:blip r:embed="rId3"/>
          <a:stretch>
            <a:fillRect/>
          </a:stretch>
        </p:blipFill>
        <p:spPr>
          <a:xfrm>
            <a:off x="33014" y="613323"/>
            <a:ext cx="7098830" cy="5667919"/>
          </a:xfrm>
          <a:prstGeom prst="rect">
            <a:avLst/>
          </a:prstGeom>
        </p:spPr>
      </p:pic>
    </p:spTree>
    <p:extLst>
      <p:ext uri="{BB962C8B-B14F-4D97-AF65-F5344CB8AC3E}">
        <p14:creationId xmlns:p14="http://schemas.microsoft.com/office/powerpoint/2010/main" val="1782738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BB11AA9A-7481-56FC-CFC3-5F884BC0EB0C}"/>
              </a:ext>
            </a:extLst>
          </p:cNvPr>
          <p:cNvSpPr>
            <a:spLocks noGrp="1"/>
          </p:cNvSpPr>
          <p:nvPr>
            <p:ph type="title"/>
          </p:nvPr>
        </p:nvSpPr>
        <p:spPr>
          <a:xfrm>
            <a:off x="1138443" y="-1309"/>
            <a:ext cx="9906000" cy="748364"/>
          </a:xfrm>
        </p:spPr>
        <p:txBody>
          <a:bodyPr>
            <a:normAutofit/>
          </a:bodyPr>
          <a:lstStyle/>
          <a:p>
            <a:pPr algn="ctr"/>
            <a:r>
              <a:rPr lang="en-US" sz="2400" b="1">
                <a:solidFill>
                  <a:schemeClr val="accent5"/>
                </a:solidFill>
                <a:latin typeface="Calisto MT"/>
              </a:rPr>
              <a:t>Outcome METHODOLOGY &amp; PCA</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3" name="Picture 3" descr="Diagram&#10;&#10;Description automatically generated">
            <a:extLst>
              <a:ext uri="{FF2B5EF4-FFF2-40B4-BE49-F238E27FC236}">
                <a16:creationId xmlns:a16="http://schemas.microsoft.com/office/drawing/2014/main" id="{5A1356E3-447D-F1F5-DD60-4A1D1C697653}"/>
              </a:ext>
            </a:extLst>
          </p:cNvPr>
          <p:cNvPicPr>
            <a:picLocks noChangeAspect="1"/>
          </p:cNvPicPr>
          <p:nvPr/>
        </p:nvPicPr>
        <p:blipFill>
          <a:blip r:embed="rId3"/>
          <a:stretch>
            <a:fillRect/>
          </a:stretch>
        </p:blipFill>
        <p:spPr>
          <a:xfrm>
            <a:off x="719770" y="839216"/>
            <a:ext cx="6430499" cy="2945550"/>
          </a:xfrm>
          <a:prstGeom prst="rect">
            <a:avLst/>
          </a:prstGeom>
          <a:ln>
            <a:noFill/>
          </a:ln>
          <a:effectLst>
            <a:outerShdw blurRad="190500" algn="tl" rotWithShape="0">
              <a:srgbClr val="000000">
                <a:alpha val="70000"/>
              </a:srgbClr>
            </a:outerShdw>
          </a:effectLst>
        </p:spPr>
      </p:pic>
      <p:pic>
        <p:nvPicPr>
          <p:cNvPr id="4" name="Picture 4" descr="Chart, scatter chart&#10;&#10;Description automatically generated">
            <a:extLst>
              <a:ext uri="{FF2B5EF4-FFF2-40B4-BE49-F238E27FC236}">
                <a16:creationId xmlns:a16="http://schemas.microsoft.com/office/drawing/2014/main" id="{D474E0A5-C732-4E25-63E7-4F13943165D1}"/>
              </a:ext>
            </a:extLst>
          </p:cNvPr>
          <p:cNvPicPr>
            <a:picLocks noChangeAspect="1"/>
          </p:cNvPicPr>
          <p:nvPr/>
        </p:nvPicPr>
        <p:blipFill>
          <a:blip r:embed="rId4"/>
          <a:stretch>
            <a:fillRect/>
          </a:stretch>
        </p:blipFill>
        <p:spPr>
          <a:xfrm>
            <a:off x="1039922" y="4084933"/>
            <a:ext cx="4938127" cy="2472949"/>
          </a:xfrm>
          <a:prstGeom prst="rect">
            <a:avLst/>
          </a:prstGeom>
        </p:spPr>
      </p:pic>
      <p:sp>
        <p:nvSpPr>
          <p:cNvPr id="5" name="TextBox 4">
            <a:extLst>
              <a:ext uri="{FF2B5EF4-FFF2-40B4-BE49-F238E27FC236}">
                <a16:creationId xmlns:a16="http://schemas.microsoft.com/office/drawing/2014/main" id="{5588C593-5A01-2214-2CCC-58ABB8BCC266}"/>
              </a:ext>
            </a:extLst>
          </p:cNvPr>
          <p:cNvSpPr txBox="1"/>
          <p:nvPr/>
        </p:nvSpPr>
        <p:spPr>
          <a:xfrm>
            <a:off x="1226211" y="2913611"/>
            <a:ext cx="314793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latin typeface="TW Cen MT"/>
              </a:rPr>
              <a:t>*Expiry=Patient died</a:t>
            </a:r>
          </a:p>
          <a:p>
            <a:r>
              <a:rPr lang="en-US" sz="1400" i="1">
                <a:latin typeface="TW Cen MT"/>
              </a:rPr>
              <a:t>*Discharge=Discharge by hospital</a:t>
            </a:r>
          </a:p>
          <a:p>
            <a:r>
              <a:rPr lang="en-US" sz="1400" i="1">
                <a:latin typeface="TW Cen MT"/>
              </a:rPr>
              <a:t>*DAMA=Discharge without medical advice</a:t>
            </a:r>
            <a:endParaRPr lang="en-US"/>
          </a:p>
        </p:txBody>
      </p:sp>
      <p:sp>
        <p:nvSpPr>
          <p:cNvPr id="9" name="Rectangle 8">
            <a:extLst>
              <a:ext uri="{FF2B5EF4-FFF2-40B4-BE49-F238E27FC236}">
                <a16:creationId xmlns:a16="http://schemas.microsoft.com/office/drawing/2014/main" id="{12ED39D4-667C-A824-6544-1F9A53EE891B}"/>
              </a:ext>
            </a:extLst>
          </p:cNvPr>
          <p:cNvSpPr/>
          <p:nvPr/>
        </p:nvSpPr>
        <p:spPr>
          <a:xfrm rot="-5400000">
            <a:off x="356418" y="4854677"/>
            <a:ext cx="921774" cy="368709"/>
          </a:xfrm>
          <a:prstGeom prst="rect">
            <a:avLst/>
          </a:prstGeom>
          <a:ln w="28575">
            <a:solidFill>
              <a:srgbClr val="00B0F0"/>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r>
              <a:rPr lang="en-US" b="1"/>
              <a:t>PCA</a:t>
            </a:r>
          </a:p>
        </p:txBody>
      </p:sp>
      <p:sp>
        <p:nvSpPr>
          <p:cNvPr id="11" name="Rectangle 10">
            <a:extLst>
              <a:ext uri="{FF2B5EF4-FFF2-40B4-BE49-F238E27FC236}">
                <a16:creationId xmlns:a16="http://schemas.microsoft.com/office/drawing/2014/main" id="{7ACD3578-F747-9E43-174F-77FB40CC650B}"/>
              </a:ext>
            </a:extLst>
          </p:cNvPr>
          <p:cNvSpPr/>
          <p:nvPr/>
        </p:nvSpPr>
        <p:spPr>
          <a:xfrm rot="16200000">
            <a:off x="-245807" y="1437965"/>
            <a:ext cx="1573161" cy="380999"/>
          </a:xfrm>
          <a:prstGeom prst="rect">
            <a:avLst/>
          </a:prstGeom>
          <a:ln w="28575">
            <a:solidFill>
              <a:srgbClr val="00B0F0"/>
            </a:solidFill>
            <a:prstDash val="sysDot"/>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b="1"/>
              <a:t>Methodology</a:t>
            </a:r>
          </a:p>
        </p:txBody>
      </p:sp>
      <p:sp>
        <p:nvSpPr>
          <p:cNvPr id="40" name="Rectangle 39">
            <a:extLst>
              <a:ext uri="{FF2B5EF4-FFF2-40B4-BE49-F238E27FC236}">
                <a16:creationId xmlns:a16="http://schemas.microsoft.com/office/drawing/2014/main" id="{259F2F62-FE31-CCDC-BEC2-8B653B89AFF3}"/>
              </a:ext>
            </a:extLst>
          </p:cNvPr>
          <p:cNvSpPr/>
          <p:nvPr/>
        </p:nvSpPr>
        <p:spPr>
          <a:xfrm>
            <a:off x="6268064" y="4080387"/>
            <a:ext cx="5149645" cy="2482644"/>
          </a:xfrm>
          <a:prstGeom prst="rect">
            <a:avLst/>
          </a:prstGeom>
          <a:solidFill>
            <a:schemeClr val="bg1">
              <a:lumMod val="9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25E1D50C-3B82-4152-3C3F-588809F31979}"/>
              </a:ext>
            </a:extLst>
          </p:cNvPr>
          <p:cNvSpPr/>
          <p:nvPr/>
        </p:nvSpPr>
        <p:spPr>
          <a:xfrm>
            <a:off x="6464709" y="4363064"/>
            <a:ext cx="1364225" cy="774289"/>
          </a:xfrm>
          <a:prstGeom prst="roundRect">
            <a:avLst/>
          </a:prstGeom>
          <a:solidFill>
            <a:schemeClr val="bg1"/>
          </a:solidFill>
          <a:ln w="57150"/>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a:t>Random Forest</a:t>
            </a:r>
          </a:p>
        </p:txBody>
      </p:sp>
      <p:sp>
        <p:nvSpPr>
          <p:cNvPr id="53" name="Rectangle: Rounded Corners 52">
            <a:extLst>
              <a:ext uri="{FF2B5EF4-FFF2-40B4-BE49-F238E27FC236}">
                <a16:creationId xmlns:a16="http://schemas.microsoft.com/office/drawing/2014/main" id="{7A97150A-1120-6B32-1FE0-9D01A45FA0A5}"/>
              </a:ext>
            </a:extLst>
          </p:cNvPr>
          <p:cNvSpPr/>
          <p:nvPr/>
        </p:nvSpPr>
        <p:spPr>
          <a:xfrm>
            <a:off x="8037869" y="4363063"/>
            <a:ext cx="1364225" cy="774289"/>
          </a:xfrm>
          <a:prstGeom prst="roundRect">
            <a:avLst/>
          </a:prstGeom>
          <a:ln w="57150"/>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b="1"/>
              <a:t>Gradient Boosting</a:t>
            </a:r>
          </a:p>
        </p:txBody>
      </p:sp>
      <p:sp>
        <p:nvSpPr>
          <p:cNvPr id="54" name="Rectangle: Rounded Corners 53">
            <a:extLst>
              <a:ext uri="{FF2B5EF4-FFF2-40B4-BE49-F238E27FC236}">
                <a16:creationId xmlns:a16="http://schemas.microsoft.com/office/drawing/2014/main" id="{1D3E2601-BA5E-7A34-60EB-6BDC8231BEEA}"/>
              </a:ext>
            </a:extLst>
          </p:cNvPr>
          <p:cNvSpPr/>
          <p:nvPr/>
        </p:nvSpPr>
        <p:spPr>
          <a:xfrm>
            <a:off x="9623321" y="4363063"/>
            <a:ext cx="1536289" cy="749709"/>
          </a:xfrm>
          <a:prstGeom prst="roundRect">
            <a:avLst/>
          </a:prstGeom>
          <a:ln w="57150">
            <a:solidFill>
              <a:schemeClr val="accent5">
                <a:lumMod val="60000"/>
                <a:lumOff val="40000"/>
              </a:schemeClr>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b="1"/>
              <a:t>Classification Tree</a:t>
            </a:r>
          </a:p>
        </p:txBody>
      </p:sp>
      <p:cxnSp>
        <p:nvCxnSpPr>
          <p:cNvPr id="59" name="Straight Arrow Connector 58">
            <a:extLst>
              <a:ext uri="{FF2B5EF4-FFF2-40B4-BE49-F238E27FC236}">
                <a16:creationId xmlns:a16="http://schemas.microsoft.com/office/drawing/2014/main" id="{41C67D75-A867-B0F3-F10F-5E6E6BBCD7F8}"/>
              </a:ext>
            </a:extLst>
          </p:cNvPr>
          <p:cNvCxnSpPr>
            <a:cxnSpLocks/>
          </p:cNvCxnSpPr>
          <p:nvPr/>
        </p:nvCxnSpPr>
        <p:spPr>
          <a:xfrm flipV="1">
            <a:off x="7084448" y="5491624"/>
            <a:ext cx="3323301" cy="7372"/>
          </a:xfrm>
          <a:prstGeom prst="straightConnector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8751D80-9985-3B51-465F-F868471B0008}"/>
              </a:ext>
            </a:extLst>
          </p:cNvPr>
          <p:cNvCxnSpPr/>
          <p:nvPr/>
        </p:nvCxnSpPr>
        <p:spPr>
          <a:xfrm flipH="1">
            <a:off x="7207660" y="5113387"/>
            <a:ext cx="7374" cy="410498"/>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5C8F56F-84BE-5A99-7938-0719BD326123}"/>
              </a:ext>
            </a:extLst>
          </p:cNvPr>
          <p:cNvCxnSpPr>
            <a:cxnSpLocks/>
          </p:cNvCxnSpPr>
          <p:nvPr/>
        </p:nvCxnSpPr>
        <p:spPr>
          <a:xfrm flipH="1">
            <a:off x="8670207" y="5113386"/>
            <a:ext cx="7374" cy="410498"/>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EA35837-1530-06C9-6F25-2759D6CC1FD8}"/>
              </a:ext>
            </a:extLst>
          </p:cNvPr>
          <p:cNvCxnSpPr>
            <a:cxnSpLocks/>
          </p:cNvCxnSpPr>
          <p:nvPr/>
        </p:nvCxnSpPr>
        <p:spPr>
          <a:xfrm flipH="1">
            <a:off x="10317111" y="5088806"/>
            <a:ext cx="7374" cy="410498"/>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F112995E-C2A6-28F7-0BB0-8AE4F27A4FB7}"/>
              </a:ext>
            </a:extLst>
          </p:cNvPr>
          <p:cNvSpPr/>
          <p:nvPr/>
        </p:nvSpPr>
        <p:spPr>
          <a:xfrm>
            <a:off x="7079224" y="5518355"/>
            <a:ext cx="3392129" cy="553064"/>
          </a:xfrm>
          <a:prstGeom prst="rect">
            <a:avLst/>
          </a:prstGeom>
          <a:solidFill>
            <a:schemeClr val="bg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DURATION OF STAY &amp; EF</a:t>
            </a:r>
          </a:p>
        </p:txBody>
      </p:sp>
      <p:sp>
        <p:nvSpPr>
          <p:cNvPr id="64" name="Rectangle 63">
            <a:extLst>
              <a:ext uri="{FF2B5EF4-FFF2-40B4-BE49-F238E27FC236}">
                <a16:creationId xmlns:a16="http://schemas.microsoft.com/office/drawing/2014/main" id="{A685D91F-2717-433D-61DC-B2A7EB6F964A}"/>
              </a:ext>
            </a:extLst>
          </p:cNvPr>
          <p:cNvSpPr/>
          <p:nvPr/>
        </p:nvSpPr>
        <p:spPr>
          <a:xfrm rot="-5400000">
            <a:off x="10471352" y="5039031"/>
            <a:ext cx="2458064" cy="553063"/>
          </a:xfrm>
          <a:prstGeom prst="rect">
            <a:avLst/>
          </a:prstGeom>
          <a:ln w="28575">
            <a:solidFill>
              <a:srgbClr val="00B0F0"/>
            </a:solidFill>
            <a:prstDash val="sysDot"/>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b="1"/>
              <a:t>Influential Explanatory Variables</a:t>
            </a:r>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245256EE-0C97-CCD6-FBFD-0F24608FB562}"/>
              </a:ext>
            </a:extLst>
          </p:cNvPr>
          <p:cNvPicPr>
            <a:picLocks noChangeAspect="1"/>
          </p:cNvPicPr>
          <p:nvPr/>
        </p:nvPicPr>
        <p:blipFill>
          <a:blip r:embed="rId5"/>
          <a:stretch>
            <a:fillRect/>
          </a:stretch>
        </p:blipFill>
        <p:spPr>
          <a:xfrm>
            <a:off x="7354529" y="1819770"/>
            <a:ext cx="4758812" cy="1743620"/>
          </a:xfrm>
          <a:prstGeom prst="rect">
            <a:avLst/>
          </a:prstGeom>
        </p:spPr>
      </p:pic>
      <p:sp>
        <p:nvSpPr>
          <p:cNvPr id="7" name="Rectangle 6">
            <a:extLst>
              <a:ext uri="{FF2B5EF4-FFF2-40B4-BE49-F238E27FC236}">
                <a16:creationId xmlns:a16="http://schemas.microsoft.com/office/drawing/2014/main" id="{04DEF798-5331-3C95-752F-A8DD3B200369}"/>
              </a:ext>
            </a:extLst>
          </p:cNvPr>
          <p:cNvSpPr/>
          <p:nvPr/>
        </p:nvSpPr>
        <p:spPr>
          <a:xfrm>
            <a:off x="7349613" y="1204448"/>
            <a:ext cx="1573161" cy="380999"/>
          </a:xfrm>
          <a:prstGeom prst="rect">
            <a:avLst/>
          </a:prstGeom>
          <a:ln w="28575">
            <a:solidFill>
              <a:srgbClr val="00B0F0"/>
            </a:solidFill>
            <a:prstDash val="sysDot"/>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b="1"/>
              <a:t>Proportions</a:t>
            </a:r>
          </a:p>
        </p:txBody>
      </p:sp>
      <p:sp>
        <p:nvSpPr>
          <p:cNvPr id="55" name="TextBox 54">
            <a:extLst>
              <a:ext uri="{FF2B5EF4-FFF2-40B4-BE49-F238E27FC236}">
                <a16:creationId xmlns:a16="http://schemas.microsoft.com/office/drawing/2014/main" id="{A8A38A7B-7E08-88C6-F544-8EB49DFA15E6}"/>
              </a:ext>
            </a:extLst>
          </p:cNvPr>
          <p:cNvSpPr txBox="1"/>
          <p:nvPr/>
        </p:nvSpPr>
        <p:spPr>
          <a:xfrm>
            <a:off x="4043516" y="4240160"/>
            <a:ext cx="1769806" cy="461665"/>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Majority are for Discharge</a:t>
            </a:r>
          </a:p>
        </p:txBody>
      </p:sp>
    </p:spTree>
    <p:extLst>
      <p:ext uri="{BB962C8B-B14F-4D97-AF65-F5344CB8AC3E}">
        <p14:creationId xmlns:p14="http://schemas.microsoft.com/office/powerpoint/2010/main" val="3343714527"/>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19AFBE53-1417-406B-8083-DBE0DA72F2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9" name="Group 128">
            <a:extLst>
              <a:ext uri="{FF2B5EF4-FFF2-40B4-BE49-F238E27FC236}">
                <a16:creationId xmlns:a16="http://schemas.microsoft.com/office/drawing/2014/main" id="{FB9EE4F0-B261-4AB0-BEE3-AA9DD198F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0" name="Rectangle 5">
              <a:extLst>
                <a:ext uri="{FF2B5EF4-FFF2-40B4-BE49-F238E27FC236}">
                  <a16:creationId xmlns:a16="http://schemas.microsoft.com/office/drawing/2014/main" id="{2E326B6E-9130-4E5B-8C29-0412BDFD52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1" name="Freeform 6">
              <a:extLst>
                <a:ext uri="{FF2B5EF4-FFF2-40B4-BE49-F238E27FC236}">
                  <a16:creationId xmlns:a16="http://schemas.microsoft.com/office/drawing/2014/main" id="{D15BBE67-0A7A-4318-94C9-9EDC68E9E4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7">
              <a:extLst>
                <a:ext uri="{FF2B5EF4-FFF2-40B4-BE49-F238E27FC236}">
                  <a16:creationId xmlns:a16="http://schemas.microsoft.com/office/drawing/2014/main" id="{6C189044-A310-4008-ABE3-A833238AA1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Rectangle 8">
              <a:extLst>
                <a:ext uri="{FF2B5EF4-FFF2-40B4-BE49-F238E27FC236}">
                  <a16:creationId xmlns:a16="http://schemas.microsoft.com/office/drawing/2014/main" id="{714E393D-E3AB-4084-8580-2EC4D75B0BC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4" name="Freeform 9">
              <a:extLst>
                <a:ext uri="{FF2B5EF4-FFF2-40B4-BE49-F238E27FC236}">
                  <a16:creationId xmlns:a16="http://schemas.microsoft.com/office/drawing/2014/main" id="{5407A34B-6BDC-4CC4-9D15-2E71F3DB40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10">
              <a:extLst>
                <a:ext uri="{FF2B5EF4-FFF2-40B4-BE49-F238E27FC236}">
                  <a16:creationId xmlns:a16="http://schemas.microsoft.com/office/drawing/2014/main" id="{5E952981-3D27-403A-9B35-14226166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11">
              <a:extLst>
                <a:ext uri="{FF2B5EF4-FFF2-40B4-BE49-F238E27FC236}">
                  <a16:creationId xmlns:a16="http://schemas.microsoft.com/office/drawing/2014/main" id="{339D7F6E-841D-4697-A877-0F25113BA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12">
              <a:extLst>
                <a:ext uri="{FF2B5EF4-FFF2-40B4-BE49-F238E27FC236}">
                  <a16:creationId xmlns:a16="http://schemas.microsoft.com/office/drawing/2014/main" id="{226F9E1B-2970-4504-8E6C-1A42D05FC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13">
              <a:extLst>
                <a:ext uri="{FF2B5EF4-FFF2-40B4-BE49-F238E27FC236}">
                  <a16:creationId xmlns:a16="http://schemas.microsoft.com/office/drawing/2014/main" id="{6F11A9CB-BE43-4423-987B-B43046D14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14">
              <a:extLst>
                <a:ext uri="{FF2B5EF4-FFF2-40B4-BE49-F238E27FC236}">
                  <a16:creationId xmlns:a16="http://schemas.microsoft.com/office/drawing/2014/main" id="{F21925AB-CEC6-4210-929C-5BAB1C95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15">
              <a:extLst>
                <a:ext uri="{FF2B5EF4-FFF2-40B4-BE49-F238E27FC236}">
                  <a16:creationId xmlns:a16="http://schemas.microsoft.com/office/drawing/2014/main" id="{9B4BB7F4-36A3-49C5-A85E-660BF09014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16">
              <a:extLst>
                <a:ext uri="{FF2B5EF4-FFF2-40B4-BE49-F238E27FC236}">
                  <a16:creationId xmlns:a16="http://schemas.microsoft.com/office/drawing/2014/main" id="{89A82E2C-666C-4E88-B3A9-C95B5AE94D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17">
              <a:extLst>
                <a:ext uri="{FF2B5EF4-FFF2-40B4-BE49-F238E27FC236}">
                  <a16:creationId xmlns:a16="http://schemas.microsoft.com/office/drawing/2014/main" id="{1363187E-6516-4018-A78B-CE0F7F232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18">
              <a:extLst>
                <a:ext uri="{FF2B5EF4-FFF2-40B4-BE49-F238E27FC236}">
                  <a16:creationId xmlns:a16="http://schemas.microsoft.com/office/drawing/2014/main" id="{3FF62829-5C7E-4110-A186-F4E8655E29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19">
              <a:extLst>
                <a:ext uri="{FF2B5EF4-FFF2-40B4-BE49-F238E27FC236}">
                  <a16:creationId xmlns:a16="http://schemas.microsoft.com/office/drawing/2014/main" id="{87E9C9B7-0C7F-44A7-B610-5B095C4425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20">
              <a:extLst>
                <a:ext uri="{FF2B5EF4-FFF2-40B4-BE49-F238E27FC236}">
                  <a16:creationId xmlns:a16="http://schemas.microsoft.com/office/drawing/2014/main" id="{3037E5EC-D21D-4C3F-B081-B46C3B47CF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21">
              <a:extLst>
                <a:ext uri="{FF2B5EF4-FFF2-40B4-BE49-F238E27FC236}">
                  <a16:creationId xmlns:a16="http://schemas.microsoft.com/office/drawing/2014/main" id="{EAE8AAB2-DE35-4AED-8C9C-0718A33A84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22">
              <a:extLst>
                <a:ext uri="{FF2B5EF4-FFF2-40B4-BE49-F238E27FC236}">
                  <a16:creationId xmlns:a16="http://schemas.microsoft.com/office/drawing/2014/main" id="{062ACCDA-6A76-4812-BA3A-F3C6E1443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23">
              <a:extLst>
                <a:ext uri="{FF2B5EF4-FFF2-40B4-BE49-F238E27FC236}">
                  <a16:creationId xmlns:a16="http://schemas.microsoft.com/office/drawing/2014/main" id="{38825C85-74E0-4664-95AC-682625B991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24">
              <a:extLst>
                <a:ext uri="{FF2B5EF4-FFF2-40B4-BE49-F238E27FC236}">
                  <a16:creationId xmlns:a16="http://schemas.microsoft.com/office/drawing/2014/main" id="{D87E8B0A-2B1D-48E5-8107-F2855CFFD2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25">
              <a:extLst>
                <a:ext uri="{FF2B5EF4-FFF2-40B4-BE49-F238E27FC236}">
                  <a16:creationId xmlns:a16="http://schemas.microsoft.com/office/drawing/2014/main" id="{E46FC211-5F4B-478B-8761-A65D21166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26">
              <a:extLst>
                <a:ext uri="{FF2B5EF4-FFF2-40B4-BE49-F238E27FC236}">
                  <a16:creationId xmlns:a16="http://schemas.microsoft.com/office/drawing/2014/main" id="{43C493A4-4703-4917-A281-F15E323F1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27">
              <a:extLst>
                <a:ext uri="{FF2B5EF4-FFF2-40B4-BE49-F238E27FC236}">
                  <a16:creationId xmlns:a16="http://schemas.microsoft.com/office/drawing/2014/main" id="{4B369EDA-1458-423B-839F-4FB0EE920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28">
              <a:extLst>
                <a:ext uri="{FF2B5EF4-FFF2-40B4-BE49-F238E27FC236}">
                  <a16:creationId xmlns:a16="http://schemas.microsoft.com/office/drawing/2014/main" id="{DB5E8117-FFBB-49D5-87C6-24D8E06CE3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29">
              <a:extLst>
                <a:ext uri="{FF2B5EF4-FFF2-40B4-BE49-F238E27FC236}">
                  <a16:creationId xmlns:a16="http://schemas.microsoft.com/office/drawing/2014/main" id="{04D5DC4A-7C40-4236-B475-FA6AA43694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30">
              <a:extLst>
                <a:ext uri="{FF2B5EF4-FFF2-40B4-BE49-F238E27FC236}">
                  <a16:creationId xmlns:a16="http://schemas.microsoft.com/office/drawing/2014/main" id="{76858373-C51B-4201-80F4-803316704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31">
              <a:extLst>
                <a:ext uri="{FF2B5EF4-FFF2-40B4-BE49-F238E27FC236}">
                  <a16:creationId xmlns:a16="http://schemas.microsoft.com/office/drawing/2014/main" id="{D159A53F-DA7E-4CD5-AA84-55B3AC5EE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32">
              <a:extLst>
                <a:ext uri="{FF2B5EF4-FFF2-40B4-BE49-F238E27FC236}">
                  <a16:creationId xmlns:a16="http://schemas.microsoft.com/office/drawing/2014/main" id="{E4B70A8B-09AC-45AA-952C-242D7E1474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Rectangle 33">
              <a:extLst>
                <a:ext uri="{FF2B5EF4-FFF2-40B4-BE49-F238E27FC236}">
                  <a16:creationId xmlns:a16="http://schemas.microsoft.com/office/drawing/2014/main" id="{63C8CAD6-F5BE-4961-AC48-2A34FA4E778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9" name="Freeform 34">
              <a:extLst>
                <a:ext uri="{FF2B5EF4-FFF2-40B4-BE49-F238E27FC236}">
                  <a16:creationId xmlns:a16="http://schemas.microsoft.com/office/drawing/2014/main" id="{AEBA7DBD-C171-47A7-9249-562A06AC2B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35">
              <a:extLst>
                <a:ext uri="{FF2B5EF4-FFF2-40B4-BE49-F238E27FC236}">
                  <a16:creationId xmlns:a16="http://schemas.microsoft.com/office/drawing/2014/main" id="{80F934E3-6775-4A9E-8666-7D050E428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36">
              <a:extLst>
                <a:ext uri="{FF2B5EF4-FFF2-40B4-BE49-F238E27FC236}">
                  <a16:creationId xmlns:a16="http://schemas.microsoft.com/office/drawing/2014/main" id="{F7E8F3A1-E3AE-4A22-82FE-71C4C163A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37">
              <a:extLst>
                <a:ext uri="{FF2B5EF4-FFF2-40B4-BE49-F238E27FC236}">
                  <a16:creationId xmlns:a16="http://schemas.microsoft.com/office/drawing/2014/main" id="{27DFF928-27F3-44A1-9468-219DD390B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38">
              <a:extLst>
                <a:ext uri="{FF2B5EF4-FFF2-40B4-BE49-F238E27FC236}">
                  <a16:creationId xmlns:a16="http://schemas.microsoft.com/office/drawing/2014/main" id="{47C61A3E-9A0A-4547-9B8A-DD8CD6D4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39">
              <a:extLst>
                <a:ext uri="{FF2B5EF4-FFF2-40B4-BE49-F238E27FC236}">
                  <a16:creationId xmlns:a16="http://schemas.microsoft.com/office/drawing/2014/main" id="{FC684095-4805-413B-A9EB-63A2417B5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40">
              <a:extLst>
                <a:ext uri="{FF2B5EF4-FFF2-40B4-BE49-F238E27FC236}">
                  <a16:creationId xmlns:a16="http://schemas.microsoft.com/office/drawing/2014/main" id="{AF830B5E-DCF9-4CBD-8746-C5219013D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41">
              <a:extLst>
                <a:ext uri="{FF2B5EF4-FFF2-40B4-BE49-F238E27FC236}">
                  <a16:creationId xmlns:a16="http://schemas.microsoft.com/office/drawing/2014/main" id="{FE6882C0-1C73-4E53-A884-3202385D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42">
              <a:extLst>
                <a:ext uri="{FF2B5EF4-FFF2-40B4-BE49-F238E27FC236}">
                  <a16:creationId xmlns:a16="http://schemas.microsoft.com/office/drawing/2014/main" id="{9611015E-699B-4BA5-A162-8BABC91454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43">
              <a:extLst>
                <a:ext uri="{FF2B5EF4-FFF2-40B4-BE49-F238E27FC236}">
                  <a16:creationId xmlns:a16="http://schemas.microsoft.com/office/drawing/2014/main" id="{8C6A611F-CBE4-46B7-96F6-803B2D260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44">
              <a:extLst>
                <a:ext uri="{FF2B5EF4-FFF2-40B4-BE49-F238E27FC236}">
                  <a16:creationId xmlns:a16="http://schemas.microsoft.com/office/drawing/2014/main" id="{FDCF0D71-6D32-4B72-B7E1-678BA980A8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Rectangle 45">
              <a:extLst>
                <a:ext uri="{FF2B5EF4-FFF2-40B4-BE49-F238E27FC236}">
                  <a16:creationId xmlns:a16="http://schemas.microsoft.com/office/drawing/2014/main" id="{FE6E605A-8ECF-47E5-ABDD-B4874FF18F1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1" name="Freeform 46">
              <a:extLst>
                <a:ext uri="{FF2B5EF4-FFF2-40B4-BE49-F238E27FC236}">
                  <a16:creationId xmlns:a16="http://schemas.microsoft.com/office/drawing/2014/main" id="{1329BFCB-3C83-438B-8C18-20576CA6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2" name="Freeform 47">
              <a:extLst>
                <a:ext uri="{FF2B5EF4-FFF2-40B4-BE49-F238E27FC236}">
                  <a16:creationId xmlns:a16="http://schemas.microsoft.com/office/drawing/2014/main" id="{9E013566-6E0D-4B88-9731-0BBACA1408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3" name="Freeform 48">
              <a:extLst>
                <a:ext uri="{FF2B5EF4-FFF2-40B4-BE49-F238E27FC236}">
                  <a16:creationId xmlns:a16="http://schemas.microsoft.com/office/drawing/2014/main" id="{1668707D-D4E8-40EC-94C2-F83C6E2226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Freeform 49">
              <a:extLst>
                <a:ext uri="{FF2B5EF4-FFF2-40B4-BE49-F238E27FC236}">
                  <a16:creationId xmlns:a16="http://schemas.microsoft.com/office/drawing/2014/main" id="{0CE0CBC9-140F-475C-93C6-446BDBB76C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5" name="Freeform 50">
              <a:extLst>
                <a:ext uri="{FF2B5EF4-FFF2-40B4-BE49-F238E27FC236}">
                  <a16:creationId xmlns:a16="http://schemas.microsoft.com/office/drawing/2014/main" id="{0ED9FFD9-3111-4C21-8013-063D0A89F3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6" name="Freeform 51">
              <a:extLst>
                <a:ext uri="{FF2B5EF4-FFF2-40B4-BE49-F238E27FC236}">
                  <a16:creationId xmlns:a16="http://schemas.microsoft.com/office/drawing/2014/main" id="{C75E760C-E1DB-475D-905D-FC3F430FE3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7" name="Freeform 52">
              <a:extLst>
                <a:ext uri="{FF2B5EF4-FFF2-40B4-BE49-F238E27FC236}">
                  <a16:creationId xmlns:a16="http://schemas.microsoft.com/office/drawing/2014/main" id="{1F4DF02E-1FC7-48AB-8CDA-940C8A500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8" name="Freeform 53">
              <a:extLst>
                <a:ext uri="{FF2B5EF4-FFF2-40B4-BE49-F238E27FC236}">
                  <a16:creationId xmlns:a16="http://schemas.microsoft.com/office/drawing/2014/main" id="{193ABE5A-1C12-4B38-8078-51A0BAB3C0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9" name="Freeform 54">
              <a:extLst>
                <a:ext uri="{FF2B5EF4-FFF2-40B4-BE49-F238E27FC236}">
                  <a16:creationId xmlns:a16="http://schemas.microsoft.com/office/drawing/2014/main" id="{3A57AD1C-4CC5-4E62-A352-D3B142B9DF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0" name="Freeform 55">
              <a:extLst>
                <a:ext uri="{FF2B5EF4-FFF2-40B4-BE49-F238E27FC236}">
                  <a16:creationId xmlns:a16="http://schemas.microsoft.com/office/drawing/2014/main" id="{646D40AD-4384-42ED-B1A0-A47C165C6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1" name="Freeform 56">
              <a:extLst>
                <a:ext uri="{FF2B5EF4-FFF2-40B4-BE49-F238E27FC236}">
                  <a16:creationId xmlns:a16="http://schemas.microsoft.com/office/drawing/2014/main" id="{0786C2FA-21FD-4F48-9E96-C5D8E6159E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2" name="Freeform 57">
              <a:extLst>
                <a:ext uri="{FF2B5EF4-FFF2-40B4-BE49-F238E27FC236}">
                  <a16:creationId xmlns:a16="http://schemas.microsoft.com/office/drawing/2014/main" id="{AFE6F50A-21B5-4B98-9C3B-B89FFC6FB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3" name="Freeform 58">
              <a:extLst>
                <a:ext uri="{FF2B5EF4-FFF2-40B4-BE49-F238E27FC236}">
                  <a16:creationId xmlns:a16="http://schemas.microsoft.com/office/drawing/2014/main" id="{2454210A-9717-44AF-9D76-0426534C35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85" name="Group 184">
            <a:extLst>
              <a:ext uri="{FF2B5EF4-FFF2-40B4-BE49-F238E27FC236}">
                <a16:creationId xmlns:a16="http://schemas.microsoft.com/office/drawing/2014/main" id="{4BCC00FC-6E21-46EB-AB28-745F097B28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86" name="Rectangle 185">
              <a:extLst>
                <a:ext uri="{FF2B5EF4-FFF2-40B4-BE49-F238E27FC236}">
                  <a16:creationId xmlns:a16="http://schemas.microsoft.com/office/drawing/2014/main" id="{2422A806-6F90-447B-A513-ADBD7AA54A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2">
              <a:extLst>
                <a:ext uri="{FF2B5EF4-FFF2-40B4-BE49-F238E27FC236}">
                  <a16:creationId xmlns:a16="http://schemas.microsoft.com/office/drawing/2014/main" id="{FEC3B437-40B3-4C42-8744-ED6E733A16F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grpSp>
        <p:nvGrpSpPr>
          <p:cNvPr id="189" name="Group 188">
            <a:extLst>
              <a:ext uri="{FF2B5EF4-FFF2-40B4-BE49-F238E27FC236}">
                <a16:creationId xmlns:a16="http://schemas.microsoft.com/office/drawing/2014/main" id="{26777511-1DB3-455D-ADF3-63EC1FCAD0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6726"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90" name="Rectangle 5">
              <a:extLst>
                <a:ext uri="{FF2B5EF4-FFF2-40B4-BE49-F238E27FC236}">
                  <a16:creationId xmlns:a16="http://schemas.microsoft.com/office/drawing/2014/main" id="{0A7D0EE8-D819-40C5-ADAD-14CE4E716E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1" name="Freeform 6">
              <a:extLst>
                <a:ext uri="{FF2B5EF4-FFF2-40B4-BE49-F238E27FC236}">
                  <a16:creationId xmlns:a16="http://schemas.microsoft.com/office/drawing/2014/main" id="{4A30649E-6DF0-48F5-B376-261AECE441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2" name="Freeform 7">
              <a:extLst>
                <a:ext uri="{FF2B5EF4-FFF2-40B4-BE49-F238E27FC236}">
                  <a16:creationId xmlns:a16="http://schemas.microsoft.com/office/drawing/2014/main" id="{C2364A72-827F-4B61-988F-6CC8C48596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3" name="Rectangle 8">
              <a:extLst>
                <a:ext uri="{FF2B5EF4-FFF2-40B4-BE49-F238E27FC236}">
                  <a16:creationId xmlns:a16="http://schemas.microsoft.com/office/drawing/2014/main" id="{EEB182FA-5AA5-488B-84DC-7A522FA4A2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4" name="Freeform 9">
              <a:extLst>
                <a:ext uri="{FF2B5EF4-FFF2-40B4-BE49-F238E27FC236}">
                  <a16:creationId xmlns:a16="http://schemas.microsoft.com/office/drawing/2014/main" id="{E38618A6-EBFD-46E0-8296-B6123A450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5" name="Freeform 10">
              <a:extLst>
                <a:ext uri="{FF2B5EF4-FFF2-40B4-BE49-F238E27FC236}">
                  <a16:creationId xmlns:a16="http://schemas.microsoft.com/office/drawing/2014/main" id="{426D6D99-DE3A-4930-BCE7-C540CBF504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6" name="Freeform 11">
              <a:extLst>
                <a:ext uri="{FF2B5EF4-FFF2-40B4-BE49-F238E27FC236}">
                  <a16:creationId xmlns:a16="http://schemas.microsoft.com/office/drawing/2014/main" id="{E3ACE65C-5554-4C8F-8612-49E6E2C6A4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7" name="Freeform 12">
              <a:extLst>
                <a:ext uri="{FF2B5EF4-FFF2-40B4-BE49-F238E27FC236}">
                  <a16:creationId xmlns:a16="http://schemas.microsoft.com/office/drawing/2014/main" id="{0AD7ED8D-70A7-4441-BB92-898ED370F3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8" name="Freeform 13">
              <a:extLst>
                <a:ext uri="{FF2B5EF4-FFF2-40B4-BE49-F238E27FC236}">
                  <a16:creationId xmlns:a16="http://schemas.microsoft.com/office/drawing/2014/main" id="{FF72EABC-C9CA-4224-BD5B-DBB1418CDD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9" name="Freeform 14">
              <a:extLst>
                <a:ext uri="{FF2B5EF4-FFF2-40B4-BE49-F238E27FC236}">
                  <a16:creationId xmlns:a16="http://schemas.microsoft.com/office/drawing/2014/main" id="{CECCC5BC-E7C8-4D67-954D-8F6B9980A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0" name="Freeform 15">
              <a:extLst>
                <a:ext uri="{FF2B5EF4-FFF2-40B4-BE49-F238E27FC236}">
                  <a16:creationId xmlns:a16="http://schemas.microsoft.com/office/drawing/2014/main" id="{8A8C8825-F2FF-4F14-AACE-52E949A569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1" name="Freeform 16">
              <a:extLst>
                <a:ext uri="{FF2B5EF4-FFF2-40B4-BE49-F238E27FC236}">
                  <a16:creationId xmlns:a16="http://schemas.microsoft.com/office/drawing/2014/main" id="{F9335A83-C6A2-413E-880A-B4BB9924CB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2" name="Freeform 17">
              <a:extLst>
                <a:ext uri="{FF2B5EF4-FFF2-40B4-BE49-F238E27FC236}">
                  <a16:creationId xmlns:a16="http://schemas.microsoft.com/office/drawing/2014/main" id="{BF61F578-820C-4C5B-BAE7-0ACED8F1A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3" name="Freeform 18">
              <a:extLst>
                <a:ext uri="{FF2B5EF4-FFF2-40B4-BE49-F238E27FC236}">
                  <a16:creationId xmlns:a16="http://schemas.microsoft.com/office/drawing/2014/main" id="{E0E55C78-E33D-4674-B827-19C7138FF2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4" name="Freeform 19">
              <a:extLst>
                <a:ext uri="{FF2B5EF4-FFF2-40B4-BE49-F238E27FC236}">
                  <a16:creationId xmlns:a16="http://schemas.microsoft.com/office/drawing/2014/main" id="{0F5E1FFD-1870-46C5-A38E-48807D3E8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5" name="Freeform 20">
              <a:extLst>
                <a:ext uri="{FF2B5EF4-FFF2-40B4-BE49-F238E27FC236}">
                  <a16:creationId xmlns:a16="http://schemas.microsoft.com/office/drawing/2014/main" id="{4C24FEDF-2EB8-4FEE-9710-65B224AF77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6" name="Freeform 21">
              <a:extLst>
                <a:ext uri="{FF2B5EF4-FFF2-40B4-BE49-F238E27FC236}">
                  <a16:creationId xmlns:a16="http://schemas.microsoft.com/office/drawing/2014/main" id="{7BD452C9-563B-4FDD-AE78-7A17B9B9CE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 name="Freeform 22">
              <a:extLst>
                <a:ext uri="{FF2B5EF4-FFF2-40B4-BE49-F238E27FC236}">
                  <a16:creationId xmlns:a16="http://schemas.microsoft.com/office/drawing/2014/main" id="{6E204650-073A-43F0-B544-E58A8849A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 name="Freeform 23">
              <a:extLst>
                <a:ext uri="{FF2B5EF4-FFF2-40B4-BE49-F238E27FC236}">
                  <a16:creationId xmlns:a16="http://schemas.microsoft.com/office/drawing/2014/main" id="{03E1999E-D693-4863-B1F6-FB935EBF40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 name="Freeform 24">
              <a:extLst>
                <a:ext uri="{FF2B5EF4-FFF2-40B4-BE49-F238E27FC236}">
                  <a16:creationId xmlns:a16="http://schemas.microsoft.com/office/drawing/2014/main" id="{8E8F11F6-A788-4420-B47C-06EBC8D4D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 name="Freeform 25">
              <a:extLst>
                <a:ext uri="{FF2B5EF4-FFF2-40B4-BE49-F238E27FC236}">
                  <a16:creationId xmlns:a16="http://schemas.microsoft.com/office/drawing/2014/main" id="{BFB7FE10-2237-4A53-8965-37356334A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1" name="Freeform 26">
              <a:extLst>
                <a:ext uri="{FF2B5EF4-FFF2-40B4-BE49-F238E27FC236}">
                  <a16:creationId xmlns:a16="http://schemas.microsoft.com/office/drawing/2014/main" id="{F3D56A34-4E4A-404C-84A7-EC7A2FF570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 name="Freeform 27">
              <a:extLst>
                <a:ext uri="{FF2B5EF4-FFF2-40B4-BE49-F238E27FC236}">
                  <a16:creationId xmlns:a16="http://schemas.microsoft.com/office/drawing/2014/main" id="{797D88DE-EB08-4B29-8F20-D5CB97A4E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 name="Freeform 28">
              <a:extLst>
                <a:ext uri="{FF2B5EF4-FFF2-40B4-BE49-F238E27FC236}">
                  <a16:creationId xmlns:a16="http://schemas.microsoft.com/office/drawing/2014/main" id="{E556BD02-F2E5-42AF-AF25-03CAAE20C2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 name="Freeform 29">
              <a:extLst>
                <a:ext uri="{FF2B5EF4-FFF2-40B4-BE49-F238E27FC236}">
                  <a16:creationId xmlns:a16="http://schemas.microsoft.com/office/drawing/2014/main" id="{65411AE2-81EF-4BFA-A35A-A15351EDC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 name="Freeform 30">
              <a:extLst>
                <a:ext uri="{FF2B5EF4-FFF2-40B4-BE49-F238E27FC236}">
                  <a16:creationId xmlns:a16="http://schemas.microsoft.com/office/drawing/2014/main" id="{11869CEB-472C-4CC0-8A93-CD65D0A178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6" name="Freeform 31">
              <a:extLst>
                <a:ext uri="{FF2B5EF4-FFF2-40B4-BE49-F238E27FC236}">
                  <a16:creationId xmlns:a16="http://schemas.microsoft.com/office/drawing/2014/main" id="{DA77CBC6-3324-4D92-851D-985077375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7" name="Freeform 32">
              <a:extLst>
                <a:ext uri="{FF2B5EF4-FFF2-40B4-BE49-F238E27FC236}">
                  <a16:creationId xmlns:a16="http://schemas.microsoft.com/office/drawing/2014/main" id="{1B3276EA-9F0A-4B2F-B70F-ED0EF12CDE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8" name="Rectangle 33">
              <a:extLst>
                <a:ext uri="{FF2B5EF4-FFF2-40B4-BE49-F238E27FC236}">
                  <a16:creationId xmlns:a16="http://schemas.microsoft.com/office/drawing/2014/main" id="{639F30AE-AAC5-41F2-AA9C-A1B040FD5F9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9" name="Freeform 34">
              <a:extLst>
                <a:ext uri="{FF2B5EF4-FFF2-40B4-BE49-F238E27FC236}">
                  <a16:creationId xmlns:a16="http://schemas.microsoft.com/office/drawing/2014/main" id="{C5702EFB-9FC9-4867-84EF-80472629CB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0" name="Freeform 35">
              <a:extLst>
                <a:ext uri="{FF2B5EF4-FFF2-40B4-BE49-F238E27FC236}">
                  <a16:creationId xmlns:a16="http://schemas.microsoft.com/office/drawing/2014/main" id="{FCB8F687-3733-407E-93CB-C9AC91379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1" name="Freeform 36">
              <a:extLst>
                <a:ext uri="{FF2B5EF4-FFF2-40B4-BE49-F238E27FC236}">
                  <a16:creationId xmlns:a16="http://schemas.microsoft.com/office/drawing/2014/main" id="{294DEB8D-5409-4E04-8758-B18C37080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2" name="Freeform 37">
              <a:extLst>
                <a:ext uri="{FF2B5EF4-FFF2-40B4-BE49-F238E27FC236}">
                  <a16:creationId xmlns:a16="http://schemas.microsoft.com/office/drawing/2014/main" id="{99AF88ED-F4BF-411D-BFAE-D404850D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3" name="Freeform 38">
              <a:extLst>
                <a:ext uri="{FF2B5EF4-FFF2-40B4-BE49-F238E27FC236}">
                  <a16:creationId xmlns:a16="http://schemas.microsoft.com/office/drawing/2014/main" id="{8A5F400B-44AF-42F9-9E3A-90F15F0FF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4" name="Freeform 39">
              <a:extLst>
                <a:ext uri="{FF2B5EF4-FFF2-40B4-BE49-F238E27FC236}">
                  <a16:creationId xmlns:a16="http://schemas.microsoft.com/office/drawing/2014/main" id="{F683648C-A59B-45BF-B12B-C3565B549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5" name="Freeform 40">
              <a:extLst>
                <a:ext uri="{FF2B5EF4-FFF2-40B4-BE49-F238E27FC236}">
                  <a16:creationId xmlns:a16="http://schemas.microsoft.com/office/drawing/2014/main" id="{6EBBB1B7-63EE-4A7A-A8F3-6E691B35523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6" name="Freeform 41">
              <a:extLst>
                <a:ext uri="{FF2B5EF4-FFF2-40B4-BE49-F238E27FC236}">
                  <a16:creationId xmlns:a16="http://schemas.microsoft.com/office/drawing/2014/main" id="{1BC8DA5D-18F7-4BE5-A60C-BEB153AEF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7" name="Freeform 42">
              <a:extLst>
                <a:ext uri="{FF2B5EF4-FFF2-40B4-BE49-F238E27FC236}">
                  <a16:creationId xmlns:a16="http://schemas.microsoft.com/office/drawing/2014/main" id="{2C77F9CB-BBF4-4735-8FBD-88BFE4957B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8" name="Freeform 43">
              <a:extLst>
                <a:ext uri="{FF2B5EF4-FFF2-40B4-BE49-F238E27FC236}">
                  <a16:creationId xmlns:a16="http://schemas.microsoft.com/office/drawing/2014/main" id="{C03D174F-2F5B-4C62-9B1D-ABFFC01D3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9" name="Freeform 44">
              <a:extLst>
                <a:ext uri="{FF2B5EF4-FFF2-40B4-BE49-F238E27FC236}">
                  <a16:creationId xmlns:a16="http://schemas.microsoft.com/office/drawing/2014/main" id="{0312CF71-8F11-4DDB-A89D-097C703819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0" name="Rectangle 45">
              <a:extLst>
                <a:ext uri="{FF2B5EF4-FFF2-40B4-BE49-F238E27FC236}">
                  <a16:creationId xmlns:a16="http://schemas.microsoft.com/office/drawing/2014/main" id="{C5A7B3D7-673F-4FE6-984A-223B0A6A748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31" name="Freeform 46">
              <a:extLst>
                <a:ext uri="{FF2B5EF4-FFF2-40B4-BE49-F238E27FC236}">
                  <a16:creationId xmlns:a16="http://schemas.microsoft.com/office/drawing/2014/main" id="{E6B8ACF6-C533-4703-B72A-A8A83EDC3E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2" name="Freeform 47">
              <a:extLst>
                <a:ext uri="{FF2B5EF4-FFF2-40B4-BE49-F238E27FC236}">
                  <a16:creationId xmlns:a16="http://schemas.microsoft.com/office/drawing/2014/main" id="{04CF89EC-750E-4006-BFE8-1B32DE139E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3" name="Freeform 48">
              <a:extLst>
                <a:ext uri="{FF2B5EF4-FFF2-40B4-BE49-F238E27FC236}">
                  <a16:creationId xmlns:a16="http://schemas.microsoft.com/office/drawing/2014/main" id="{0A415805-C61A-4642-BAE6-F1675BA48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4" name="Freeform 49">
              <a:extLst>
                <a:ext uri="{FF2B5EF4-FFF2-40B4-BE49-F238E27FC236}">
                  <a16:creationId xmlns:a16="http://schemas.microsoft.com/office/drawing/2014/main" id="{A93A4661-58EC-46B2-BC71-7D2ADA141A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5" name="Freeform 50">
              <a:extLst>
                <a:ext uri="{FF2B5EF4-FFF2-40B4-BE49-F238E27FC236}">
                  <a16:creationId xmlns:a16="http://schemas.microsoft.com/office/drawing/2014/main" id="{ACE16DE1-30BE-49A6-BA25-056C5CCAB9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6" name="Freeform 51">
              <a:extLst>
                <a:ext uri="{FF2B5EF4-FFF2-40B4-BE49-F238E27FC236}">
                  <a16:creationId xmlns:a16="http://schemas.microsoft.com/office/drawing/2014/main" id="{AE28BB13-CB72-47BA-B52E-A903D7C44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7" name="Freeform 52">
              <a:extLst>
                <a:ext uri="{FF2B5EF4-FFF2-40B4-BE49-F238E27FC236}">
                  <a16:creationId xmlns:a16="http://schemas.microsoft.com/office/drawing/2014/main" id="{CEF205C5-AD0D-4C6B-B99C-675734E93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8" name="Freeform 53">
              <a:extLst>
                <a:ext uri="{FF2B5EF4-FFF2-40B4-BE49-F238E27FC236}">
                  <a16:creationId xmlns:a16="http://schemas.microsoft.com/office/drawing/2014/main" id="{3EB80C49-8688-418A-B60D-D652107ACB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9" name="Freeform 54">
              <a:extLst>
                <a:ext uri="{FF2B5EF4-FFF2-40B4-BE49-F238E27FC236}">
                  <a16:creationId xmlns:a16="http://schemas.microsoft.com/office/drawing/2014/main" id="{C84CF518-C638-4C72-A7E5-C7B06DB21A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0" name="Freeform 55">
              <a:extLst>
                <a:ext uri="{FF2B5EF4-FFF2-40B4-BE49-F238E27FC236}">
                  <a16:creationId xmlns:a16="http://schemas.microsoft.com/office/drawing/2014/main" id="{248B7D57-815C-4F0B-BB28-3AE0E1B52A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1" name="Freeform 56">
              <a:extLst>
                <a:ext uri="{FF2B5EF4-FFF2-40B4-BE49-F238E27FC236}">
                  <a16:creationId xmlns:a16="http://schemas.microsoft.com/office/drawing/2014/main" id="{A901B28C-B7DC-4DBD-9940-FAEBE9FF2D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2" name="Freeform 57">
              <a:extLst>
                <a:ext uri="{FF2B5EF4-FFF2-40B4-BE49-F238E27FC236}">
                  <a16:creationId xmlns:a16="http://schemas.microsoft.com/office/drawing/2014/main" id="{F48B80E3-E884-43AC-AC29-A4AAE8BDD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3" name="Freeform 58">
              <a:extLst>
                <a:ext uri="{FF2B5EF4-FFF2-40B4-BE49-F238E27FC236}">
                  <a16:creationId xmlns:a16="http://schemas.microsoft.com/office/drawing/2014/main" id="{DD74EBEF-E28B-4A85-A8B5-0AA73914F8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BB11AA9A-7481-56FC-CFC3-5F884BC0EB0C}"/>
              </a:ext>
            </a:extLst>
          </p:cNvPr>
          <p:cNvSpPr>
            <a:spLocks noGrp="1"/>
          </p:cNvSpPr>
          <p:nvPr>
            <p:ph type="title"/>
          </p:nvPr>
        </p:nvSpPr>
        <p:spPr>
          <a:xfrm>
            <a:off x="7772683" y="-298479"/>
            <a:ext cx="4255903" cy="1240430"/>
          </a:xfrm>
        </p:spPr>
        <p:txBody>
          <a:bodyPr vert="horz" lIns="91440" tIns="45720" rIns="91440" bIns="45720" rtlCol="0" anchor="b">
            <a:normAutofit/>
          </a:bodyPr>
          <a:lstStyle/>
          <a:p>
            <a:pPr algn="ctr"/>
            <a:r>
              <a:rPr lang="en-US" sz="2600" b="1"/>
              <a:t>Outcome CLASSIFICATION TREE</a:t>
            </a:r>
            <a:endParaRPr lang="en-US"/>
          </a:p>
        </p:txBody>
      </p:sp>
      <p:cxnSp>
        <p:nvCxnSpPr>
          <p:cNvPr id="245" name="Straight Connector 244">
            <a:extLst>
              <a:ext uri="{FF2B5EF4-FFF2-40B4-BE49-F238E27FC236}">
                <a16:creationId xmlns:a16="http://schemas.microsoft.com/office/drawing/2014/main" id="{09D414ED-5E2D-4495-AD85-39B3765183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20"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247" name="Straight Connector 246">
            <a:extLst>
              <a:ext uri="{FF2B5EF4-FFF2-40B4-BE49-F238E27FC236}">
                <a16:creationId xmlns:a16="http://schemas.microsoft.com/office/drawing/2014/main" id="{9A19AD86-8CE3-4F48-BE3E-B1B31F986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7558541"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grpSp>
        <p:nvGrpSpPr>
          <p:cNvPr id="249" name="Group 248">
            <a:extLst>
              <a:ext uri="{FF2B5EF4-FFF2-40B4-BE49-F238E27FC236}">
                <a16:creationId xmlns:a16="http://schemas.microsoft.com/office/drawing/2014/main" id="{4D99DDFF-97C9-44F3-8986-1BDC11328E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50" name="Freeform 32">
              <a:extLst>
                <a:ext uri="{FF2B5EF4-FFF2-40B4-BE49-F238E27FC236}">
                  <a16:creationId xmlns:a16="http://schemas.microsoft.com/office/drawing/2014/main" id="{3FA40A33-68F3-469F-A1DE-7CFBC0D62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1" name="Freeform 33">
              <a:extLst>
                <a:ext uri="{FF2B5EF4-FFF2-40B4-BE49-F238E27FC236}">
                  <a16:creationId xmlns:a16="http://schemas.microsoft.com/office/drawing/2014/main" id="{D266A667-1482-4C18-AD2F-B6ADA5DF58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2" name="Freeform 34">
              <a:extLst>
                <a:ext uri="{FF2B5EF4-FFF2-40B4-BE49-F238E27FC236}">
                  <a16:creationId xmlns:a16="http://schemas.microsoft.com/office/drawing/2014/main" id="{8258769B-37F5-4E8D-8B00-38AC7386D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3" name="Freeform 35">
              <a:extLst>
                <a:ext uri="{FF2B5EF4-FFF2-40B4-BE49-F238E27FC236}">
                  <a16:creationId xmlns:a16="http://schemas.microsoft.com/office/drawing/2014/main" id="{C72433F1-70F8-4C17-BE50-1F9AEE946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4" name="Freeform 36">
              <a:extLst>
                <a:ext uri="{FF2B5EF4-FFF2-40B4-BE49-F238E27FC236}">
                  <a16:creationId xmlns:a16="http://schemas.microsoft.com/office/drawing/2014/main" id="{3C859C38-E0FE-4D14-B1E6-2C5CAB63B6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5" name="Freeform 37">
              <a:extLst>
                <a:ext uri="{FF2B5EF4-FFF2-40B4-BE49-F238E27FC236}">
                  <a16:creationId xmlns:a16="http://schemas.microsoft.com/office/drawing/2014/main" id="{792C2EA0-4DF9-47F4-BD05-197BD31A4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6" name="Freeform 38">
              <a:extLst>
                <a:ext uri="{FF2B5EF4-FFF2-40B4-BE49-F238E27FC236}">
                  <a16:creationId xmlns:a16="http://schemas.microsoft.com/office/drawing/2014/main" id="{8E125260-0096-4692-AADE-869F342713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7" name="Freeform 39">
              <a:extLst>
                <a:ext uri="{FF2B5EF4-FFF2-40B4-BE49-F238E27FC236}">
                  <a16:creationId xmlns:a16="http://schemas.microsoft.com/office/drawing/2014/main" id="{2431D55A-3809-4013-8946-8303EA4C0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8" name="Freeform 40">
              <a:extLst>
                <a:ext uri="{FF2B5EF4-FFF2-40B4-BE49-F238E27FC236}">
                  <a16:creationId xmlns:a16="http://schemas.microsoft.com/office/drawing/2014/main" id="{3E8D9EE6-A386-47E6-B9D0-65C3997183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9" name="Rectangle 41">
              <a:extLst>
                <a:ext uri="{FF2B5EF4-FFF2-40B4-BE49-F238E27FC236}">
                  <a16:creationId xmlns:a16="http://schemas.microsoft.com/office/drawing/2014/main" id="{BFB37BA3-15CE-410A-B78D-62BF82E0201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3" name="Picture 3" descr="Chart&#10;&#10;Description automatically generated">
            <a:extLst>
              <a:ext uri="{FF2B5EF4-FFF2-40B4-BE49-F238E27FC236}">
                <a16:creationId xmlns:a16="http://schemas.microsoft.com/office/drawing/2014/main" id="{06A6F008-1E7E-10A9-FA18-9848B0D88B16}"/>
              </a:ext>
            </a:extLst>
          </p:cNvPr>
          <p:cNvPicPr>
            <a:picLocks noChangeAspect="1"/>
          </p:cNvPicPr>
          <p:nvPr/>
        </p:nvPicPr>
        <p:blipFill>
          <a:blip r:embed="rId4"/>
          <a:stretch>
            <a:fillRect/>
          </a:stretch>
        </p:blipFill>
        <p:spPr>
          <a:xfrm>
            <a:off x="7932174" y="1105726"/>
            <a:ext cx="3947651" cy="2385127"/>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CB8AB68C-6CFB-666E-CB9F-050014F0B3AE}"/>
              </a:ext>
            </a:extLst>
          </p:cNvPr>
          <p:cNvSpPr/>
          <p:nvPr/>
        </p:nvSpPr>
        <p:spPr>
          <a:xfrm>
            <a:off x="8406581" y="1290484"/>
            <a:ext cx="872612" cy="63909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45768141-2FC9-2AE1-47B2-A03018B58954}"/>
              </a:ext>
            </a:extLst>
          </p:cNvPr>
          <p:cNvSpPr/>
          <p:nvPr/>
        </p:nvSpPr>
        <p:spPr>
          <a:xfrm>
            <a:off x="9316064" y="1917290"/>
            <a:ext cx="872612" cy="63909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8CCF0EA-45C5-ED4F-6EFE-D0A4F4152931}"/>
              </a:ext>
            </a:extLst>
          </p:cNvPr>
          <p:cNvSpPr/>
          <p:nvPr/>
        </p:nvSpPr>
        <p:spPr>
          <a:xfrm>
            <a:off x="10225548" y="2494935"/>
            <a:ext cx="872612" cy="63909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5" name="Picture 56" descr="Chart, line chart&#10;&#10;Description automatically generated">
            <a:extLst>
              <a:ext uri="{FF2B5EF4-FFF2-40B4-BE49-F238E27FC236}">
                <a16:creationId xmlns:a16="http://schemas.microsoft.com/office/drawing/2014/main" id="{80CD9D52-3F72-D011-71C5-5A229E00F87B}"/>
              </a:ext>
            </a:extLst>
          </p:cNvPr>
          <p:cNvPicPr>
            <a:picLocks noChangeAspect="1"/>
          </p:cNvPicPr>
          <p:nvPr/>
        </p:nvPicPr>
        <p:blipFill>
          <a:blip r:embed="rId5"/>
          <a:stretch>
            <a:fillRect/>
          </a:stretch>
        </p:blipFill>
        <p:spPr>
          <a:xfrm>
            <a:off x="-7374" y="-5563"/>
            <a:ext cx="7536426" cy="3280350"/>
          </a:xfrm>
          <a:prstGeom prst="rect">
            <a:avLst/>
          </a:prstGeom>
        </p:spPr>
      </p:pic>
      <p:cxnSp>
        <p:nvCxnSpPr>
          <p:cNvPr id="57" name="Straight Arrow Connector 56">
            <a:extLst>
              <a:ext uri="{FF2B5EF4-FFF2-40B4-BE49-F238E27FC236}">
                <a16:creationId xmlns:a16="http://schemas.microsoft.com/office/drawing/2014/main" id="{7598A018-97D4-D4B9-349E-AE74489E2609}"/>
              </a:ext>
            </a:extLst>
          </p:cNvPr>
          <p:cNvCxnSpPr/>
          <p:nvPr/>
        </p:nvCxnSpPr>
        <p:spPr>
          <a:xfrm flipH="1">
            <a:off x="2873786" y="1861062"/>
            <a:ext cx="19663" cy="951271"/>
          </a:xfrm>
          <a:prstGeom prst="straightConnector1">
            <a:avLst/>
          </a:prstGeom>
          <a:ln>
            <a:prstDash val="dash"/>
          </a:ln>
        </p:spPr>
        <p:style>
          <a:lnRef idx="2">
            <a:schemeClr val="accent3"/>
          </a:lnRef>
          <a:fillRef idx="0">
            <a:schemeClr val="accent3"/>
          </a:fillRef>
          <a:effectRef idx="1">
            <a:schemeClr val="accent3"/>
          </a:effectRef>
          <a:fontRef idx="minor">
            <a:schemeClr val="tx1"/>
          </a:fontRef>
        </p:style>
      </p:cxnSp>
      <p:sp>
        <p:nvSpPr>
          <p:cNvPr id="113" name="TextBox 112">
            <a:extLst>
              <a:ext uri="{FF2B5EF4-FFF2-40B4-BE49-F238E27FC236}">
                <a16:creationId xmlns:a16="http://schemas.microsoft.com/office/drawing/2014/main" id="{E0CAED3D-C62E-31C1-660D-1A2766D540AF}"/>
              </a:ext>
            </a:extLst>
          </p:cNvPr>
          <p:cNvSpPr txBox="1"/>
          <p:nvPr/>
        </p:nvSpPr>
        <p:spPr>
          <a:xfrm>
            <a:off x="2753031" y="2814484"/>
            <a:ext cx="24580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solidFill>
                  <a:srgbClr val="C00000"/>
                </a:solidFill>
                <a:latin typeface="TW Cen MT"/>
              </a:rPr>
              <a:t>5</a:t>
            </a:r>
          </a:p>
        </p:txBody>
      </p:sp>
      <p:pic>
        <p:nvPicPr>
          <p:cNvPr id="6" name="Picture 6">
            <a:extLst>
              <a:ext uri="{FF2B5EF4-FFF2-40B4-BE49-F238E27FC236}">
                <a16:creationId xmlns:a16="http://schemas.microsoft.com/office/drawing/2014/main" id="{43C6B6DB-B52C-1F38-BEF5-DE5C7CC52901}"/>
              </a:ext>
            </a:extLst>
          </p:cNvPr>
          <p:cNvPicPr>
            <a:picLocks noChangeAspect="1"/>
          </p:cNvPicPr>
          <p:nvPr/>
        </p:nvPicPr>
        <p:blipFill>
          <a:blip r:embed="rId6"/>
          <a:stretch>
            <a:fillRect/>
          </a:stretch>
        </p:blipFill>
        <p:spPr>
          <a:xfrm>
            <a:off x="7932173" y="3862184"/>
            <a:ext cx="3947652" cy="1788743"/>
          </a:xfrm>
          <a:prstGeom prst="rect">
            <a:avLst/>
          </a:prstGeom>
        </p:spPr>
      </p:pic>
      <p:sp>
        <p:nvSpPr>
          <p:cNvPr id="7" name="Rectangle 6">
            <a:extLst>
              <a:ext uri="{FF2B5EF4-FFF2-40B4-BE49-F238E27FC236}">
                <a16:creationId xmlns:a16="http://schemas.microsoft.com/office/drawing/2014/main" id="{01996061-AE5A-EBDA-1877-5B88C2D8B434}"/>
              </a:ext>
            </a:extLst>
          </p:cNvPr>
          <p:cNvSpPr/>
          <p:nvPr/>
        </p:nvSpPr>
        <p:spPr>
          <a:xfrm>
            <a:off x="212361" y="6220917"/>
            <a:ext cx="699540" cy="42472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8" name="Picture 9" descr="Chart, line chart&#10;&#10;Description automatically generated">
            <a:extLst>
              <a:ext uri="{FF2B5EF4-FFF2-40B4-BE49-F238E27FC236}">
                <a16:creationId xmlns:a16="http://schemas.microsoft.com/office/drawing/2014/main" id="{E31CE381-E7F2-D9F9-C3EE-943E39294C0F}"/>
              </a:ext>
            </a:extLst>
          </p:cNvPr>
          <p:cNvPicPr>
            <a:picLocks noChangeAspect="1"/>
          </p:cNvPicPr>
          <p:nvPr/>
        </p:nvPicPr>
        <p:blipFill>
          <a:blip r:embed="rId7"/>
          <a:stretch>
            <a:fillRect/>
          </a:stretch>
        </p:blipFill>
        <p:spPr>
          <a:xfrm>
            <a:off x="-9993" y="3417757"/>
            <a:ext cx="7552545" cy="3445239"/>
          </a:xfrm>
          <a:prstGeom prst="rect">
            <a:avLst/>
          </a:prstGeom>
        </p:spPr>
      </p:pic>
      <p:sp>
        <p:nvSpPr>
          <p:cNvPr id="11" name="TextBox 10">
            <a:extLst>
              <a:ext uri="{FF2B5EF4-FFF2-40B4-BE49-F238E27FC236}">
                <a16:creationId xmlns:a16="http://schemas.microsoft.com/office/drawing/2014/main" id="{F19F0FB2-7D23-E1CF-782B-1BC1F5877EEB}"/>
              </a:ext>
            </a:extLst>
          </p:cNvPr>
          <p:cNvSpPr txBox="1"/>
          <p:nvPr/>
        </p:nvSpPr>
        <p:spPr>
          <a:xfrm>
            <a:off x="104531" y="3554437"/>
            <a:ext cx="455628" cy="196391"/>
          </a:xfrm>
          <a:prstGeom prst="rect">
            <a:avLst/>
          </a:prstGeom>
          <a:solidFill>
            <a:schemeClr val="accent6">
              <a:lumMod val="75000"/>
            </a:schemeClr>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2" name="TextBox 11">
            <a:extLst>
              <a:ext uri="{FF2B5EF4-FFF2-40B4-BE49-F238E27FC236}">
                <a16:creationId xmlns:a16="http://schemas.microsoft.com/office/drawing/2014/main" id="{B4AF5C92-240B-4D4C-5BEE-0E47745D5BDD}"/>
              </a:ext>
            </a:extLst>
          </p:cNvPr>
          <p:cNvSpPr txBox="1"/>
          <p:nvPr/>
        </p:nvSpPr>
        <p:spPr>
          <a:xfrm>
            <a:off x="104530" y="3800243"/>
            <a:ext cx="455628" cy="196391"/>
          </a:xfrm>
          <a:prstGeom prst="rect">
            <a:avLst/>
          </a:prstGeom>
          <a:solidFill>
            <a:schemeClr val="accent2">
              <a:lumMod val="75000"/>
            </a:schemeClr>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TextBox 12">
            <a:extLst>
              <a:ext uri="{FF2B5EF4-FFF2-40B4-BE49-F238E27FC236}">
                <a16:creationId xmlns:a16="http://schemas.microsoft.com/office/drawing/2014/main" id="{A571E81A-045C-93DF-0C1F-7184918B68DC}"/>
              </a:ext>
            </a:extLst>
          </p:cNvPr>
          <p:cNvSpPr txBox="1"/>
          <p:nvPr/>
        </p:nvSpPr>
        <p:spPr>
          <a:xfrm>
            <a:off x="104530" y="4070630"/>
            <a:ext cx="455628" cy="196391"/>
          </a:xfrm>
          <a:prstGeom prst="rect">
            <a:avLst/>
          </a:prstGeom>
          <a:solidFill>
            <a:schemeClr val="accent4">
              <a:lumMod val="50000"/>
            </a:schemeClr>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4" name="TextBox 13">
            <a:extLst>
              <a:ext uri="{FF2B5EF4-FFF2-40B4-BE49-F238E27FC236}">
                <a16:creationId xmlns:a16="http://schemas.microsoft.com/office/drawing/2014/main" id="{B5967A3D-C906-6676-46CA-D75BA84200FD}"/>
              </a:ext>
            </a:extLst>
          </p:cNvPr>
          <p:cNvSpPr txBox="1"/>
          <p:nvPr/>
        </p:nvSpPr>
        <p:spPr>
          <a:xfrm>
            <a:off x="442451" y="3416708"/>
            <a:ext cx="1032386"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a:t>
            </a:r>
            <a:r>
              <a:rPr lang="en-US" dirty="0">
                <a:solidFill>
                  <a:schemeClr val="bg1"/>
                </a:solidFill>
              </a:rPr>
              <a:t>-</a:t>
            </a:r>
            <a:r>
              <a:rPr lang="en-US" sz="1000" dirty="0">
                <a:solidFill>
                  <a:schemeClr val="bg1"/>
                </a:solidFill>
              </a:rPr>
              <a:t>DISCHARGE</a:t>
            </a:r>
          </a:p>
        </p:txBody>
      </p:sp>
      <p:sp>
        <p:nvSpPr>
          <p:cNvPr id="15" name="TextBox 14">
            <a:extLst>
              <a:ext uri="{FF2B5EF4-FFF2-40B4-BE49-F238E27FC236}">
                <a16:creationId xmlns:a16="http://schemas.microsoft.com/office/drawing/2014/main" id="{8A1BF5D3-25AC-1C83-F47B-2DC49613BC4D}"/>
              </a:ext>
            </a:extLst>
          </p:cNvPr>
          <p:cNvSpPr txBox="1"/>
          <p:nvPr/>
        </p:nvSpPr>
        <p:spPr>
          <a:xfrm>
            <a:off x="442450" y="3711676"/>
            <a:ext cx="860322"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a:t>
            </a:r>
            <a:r>
              <a:rPr lang="en-US" dirty="0">
                <a:solidFill>
                  <a:schemeClr val="bg1"/>
                </a:solidFill>
              </a:rPr>
              <a:t>-</a:t>
            </a:r>
            <a:r>
              <a:rPr lang="en-US" sz="1000" dirty="0">
                <a:solidFill>
                  <a:schemeClr val="bg1"/>
                </a:solidFill>
              </a:rPr>
              <a:t>EXPIRY</a:t>
            </a:r>
          </a:p>
        </p:txBody>
      </p:sp>
      <p:sp>
        <p:nvSpPr>
          <p:cNvPr id="16" name="TextBox 15">
            <a:extLst>
              <a:ext uri="{FF2B5EF4-FFF2-40B4-BE49-F238E27FC236}">
                <a16:creationId xmlns:a16="http://schemas.microsoft.com/office/drawing/2014/main" id="{54A119A6-9DD4-81E8-A827-81F84427FF2C}"/>
              </a:ext>
            </a:extLst>
          </p:cNvPr>
          <p:cNvSpPr txBox="1"/>
          <p:nvPr/>
        </p:nvSpPr>
        <p:spPr>
          <a:xfrm>
            <a:off x="442449" y="3994352"/>
            <a:ext cx="860322"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a:t>
            </a:r>
            <a:r>
              <a:rPr lang="en-US" dirty="0">
                <a:solidFill>
                  <a:schemeClr val="bg1"/>
                </a:solidFill>
              </a:rPr>
              <a:t>-</a:t>
            </a:r>
            <a:r>
              <a:rPr lang="en-US" sz="1000" dirty="0">
                <a:solidFill>
                  <a:schemeClr val="bg1"/>
                </a:solidFill>
              </a:rPr>
              <a:t>DAMA</a:t>
            </a:r>
          </a:p>
        </p:txBody>
      </p:sp>
    </p:spTree>
    <p:extLst>
      <p:ext uri="{BB962C8B-B14F-4D97-AF65-F5344CB8AC3E}">
        <p14:creationId xmlns:p14="http://schemas.microsoft.com/office/powerpoint/2010/main" val="2855610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xmlns:p14="http://schemas.microsoft.com/office/powerpoint/2010/main" xmlns:a16="http://schemas.microsoft.com/office/drawing/2014/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sp>
        <p:nvSpPr>
          <p:cNvPr id="2" name="Title 1">
            <a:extLst>
              <a:ext uri="{FF2B5EF4-FFF2-40B4-BE49-F238E27FC236}">
                <a16:creationId xmlns:a16="http://schemas.microsoft.com/office/drawing/2014/main" id="{BB11AA9A-7481-56FC-CFC3-5F884BC0EB0C}"/>
              </a:ext>
            </a:extLst>
          </p:cNvPr>
          <p:cNvSpPr>
            <a:spLocks noGrp="1"/>
          </p:cNvSpPr>
          <p:nvPr>
            <p:ph type="title"/>
          </p:nvPr>
        </p:nvSpPr>
        <p:spPr>
          <a:xfrm>
            <a:off x="1138443" y="-1309"/>
            <a:ext cx="9906000" cy="1117073"/>
          </a:xfrm>
        </p:spPr>
        <p:txBody>
          <a:bodyPr>
            <a:normAutofit/>
          </a:bodyPr>
          <a:lstStyle/>
          <a:p>
            <a:pPr algn="ctr"/>
            <a:r>
              <a:rPr lang="en-US" sz="2400" b="1">
                <a:solidFill>
                  <a:schemeClr val="accent5"/>
                </a:solidFill>
                <a:latin typeface="Calisto MT"/>
              </a:rPr>
              <a:t>Outcome – SUMMARY OF ML MODELS</a:t>
            </a:r>
            <a:endParaRPr lang="en-US" sz="4000">
              <a:solidFill>
                <a:schemeClr val="accent5"/>
              </a:solidFill>
            </a:endParaRP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grpSp>
      <p:pic>
        <p:nvPicPr>
          <p:cNvPr id="3" name="Picture 3" descr="Chart, bar chart&#10;&#10;Description automatically generated">
            <a:extLst>
              <a:ext uri="{FF2B5EF4-FFF2-40B4-BE49-F238E27FC236}">
                <a16:creationId xmlns:a16="http://schemas.microsoft.com/office/drawing/2014/main" id="{82CD34BC-3086-45A3-55F3-5F7EA9DC9554}"/>
              </a:ext>
            </a:extLst>
          </p:cNvPr>
          <p:cNvPicPr>
            <a:picLocks noChangeAspect="1"/>
          </p:cNvPicPr>
          <p:nvPr/>
        </p:nvPicPr>
        <p:blipFill>
          <a:blip r:embed="rId3"/>
          <a:stretch>
            <a:fillRect/>
          </a:stretch>
        </p:blipFill>
        <p:spPr>
          <a:xfrm>
            <a:off x="664564" y="1038996"/>
            <a:ext cx="2743200" cy="3618270"/>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04DEB0AA-A7B8-FD75-452E-C0739AA969B3}"/>
              </a:ext>
            </a:extLst>
          </p:cNvPr>
          <p:cNvSpPr txBox="1"/>
          <p:nvPr/>
        </p:nvSpPr>
        <p:spPr>
          <a:xfrm>
            <a:off x="674558" y="4771868"/>
            <a:ext cx="2735704" cy="1754326"/>
          </a:xfrm>
          <a:prstGeom prst="rect">
            <a:avLst/>
          </a:prstGeom>
          <a:ln>
            <a:solidFill>
              <a:schemeClr val="tx1"/>
            </a:soli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rPr>
              <a:t>Best method considering Accuracy: </a:t>
            </a:r>
            <a:r>
              <a:rPr lang="en-US" b="1">
                <a:solidFill>
                  <a:schemeClr val="tx1"/>
                </a:solidFill>
              </a:rPr>
              <a:t>Random Forest</a:t>
            </a:r>
          </a:p>
          <a:p>
            <a:endParaRPr lang="en-US">
              <a:solidFill>
                <a:schemeClr val="tx1"/>
              </a:solidFill>
            </a:endParaRPr>
          </a:p>
          <a:p>
            <a:r>
              <a:rPr lang="en-US">
                <a:solidFill>
                  <a:schemeClr val="tx1"/>
                </a:solidFill>
              </a:rPr>
              <a:t>Best method considering Accuracy &amp; Runtime: </a:t>
            </a:r>
            <a:r>
              <a:rPr lang="en-US" b="1">
                <a:solidFill>
                  <a:schemeClr val="tx1"/>
                </a:solidFill>
              </a:rPr>
              <a:t>Classification Tree</a:t>
            </a:r>
          </a:p>
        </p:txBody>
      </p:sp>
      <p:pic>
        <p:nvPicPr>
          <p:cNvPr id="9" name="Picture 52" descr="Table&#10;&#10;Description automatically generated">
            <a:extLst>
              <a:ext uri="{FF2B5EF4-FFF2-40B4-BE49-F238E27FC236}">
                <a16:creationId xmlns:a16="http://schemas.microsoft.com/office/drawing/2014/main" id="{4F847933-3166-ECAD-8039-469C91F1A27B}"/>
              </a:ext>
            </a:extLst>
          </p:cNvPr>
          <p:cNvPicPr>
            <a:picLocks noChangeAspect="1"/>
          </p:cNvPicPr>
          <p:nvPr/>
        </p:nvPicPr>
        <p:blipFill>
          <a:blip r:embed="rId4"/>
          <a:stretch>
            <a:fillRect/>
          </a:stretch>
        </p:blipFill>
        <p:spPr>
          <a:xfrm>
            <a:off x="3575154" y="1045151"/>
            <a:ext cx="8464445" cy="5592157"/>
          </a:xfrm>
          <a:prstGeom prst="rect">
            <a:avLst/>
          </a:prstGeom>
        </p:spPr>
      </p:pic>
      <p:pic>
        <p:nvPicPr>
          <p:cNvPr id="52" name="Picture 52" descr="A picture containing pool ball&#10;&#10;Description automatically generated">
            <a:extLst>
              <a:ext uri="{FF2B5EF4-FFF2-40B4-BE49-F238E27FC236}">
                <a16:creationId xmlns:a16="http://schemas.microsoft.com/office/drawing/2014/main" id="{A6338AE6-898C-EC71-E913-116391294DAC}"/>
              </a:ext>
            </a:extLst>
          </p:cNvPr>
          <p:cNvPicPr>
            <a:picLocks noChangeAspect="1"/>
          </p:cNvPicPr>
          <p:nvPr/>
        </p:nvPicPr>
        <p:blipFill>
          <a:blip r:embed="rId5"/>
          <a:stretch>
            <a:fillRect/>
          </a:stretch>
        </p:blipFill>
        <p:spPr>
          <a:xfrm>
            <a:off x="11321058" y="4043210"/>
            <a:ext cx="1127025" cy="925155"/>
          </a:xfrm>
          <a:prstGeom prst="rect">
            <a:avLst/>
          </a:prstGeom>
        </p:spPr>
      </p:pic>
      <p:pic>
        <p:nvPicPr>
          <p:cNvPr id="40" name="Picture 51" descr="A picture containing clipart&#10;&#10;Description automatically generated">
            <a:extLst>
              <a:ext uri="{FF2B5EF4-FFF2-40B4-BE49-F238E27FC236}">
                <a16:creationId xmlns:a16="http://schemas.microsoft.com/office/drawing/2014/main" id="{0D8C0B6C-3BD7-2C3E-DE6A-CB28CA6FA14E}"/>
              </a:ext>
            </a:extLst>
          </p:cNvPr>
          <p:cNvPicPr>
            <a:picLocks noChangeAspect="1"/>
          </p:cNvPicPr>
          <p:nvPr/>
        </p:nvPicPr>
        <p:blipFill>
          <a:blip r:embed="rId6"/>
          <a:stretch>
            <a:fillRect/>
          </a:stretch>
        </p:blipFill>
        <p:spPr>
          <a:xfrm>
            <a:off x="11590051" y="2064434"/>
            <a:ext cx="603284" cy="1029643"/>
          </a:xfrm>
          <a:prstGeom prst="rect">
            <a:avLst/>
          </a:prstGeom>
        </p:spPr>
      </p:pic>
    </p:spTree>
    <p:extLst>
      <p:ext uri="{BB962C8B-B14F-4D97-AF65-F5344CB8AC3E}">
        <p14:creationId xmlns:p14="http://schemas.microsoft.com/office/powerpoint/2010/main" val="157102213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BB11AA9A-7481-56FC-CFC3-5F884BC0EB0C}"/>
              </a:ext>
            </a:extLst>
          </p:cNvPr>
          <p:cNvSpPr>
            <a:spLocks noGrp="1"/>
          </p:cNvSpPr>
          <p:nvPr>
            <p:ph type="title"/>
          </p:nvPr>
        </p:nvSpPr>
        <p:spPr>
          <a:xfrm>
            <a:off x="1217612" y="562769"/>
            <a:ext cx="9906000" cy="1117073"/>
          </a:xfrm>
        </p:spPr>
        <p:txBody>
          <a:bodyPr>
            <a:normAutofit/>
          </a:bodyPr>
          <a:lstStyle/>
          <a:p>
            <a:r>
              <a:rPr lang="en-US" sz="2400" b="1">
                <a:solidFill>
                  <a:schemeClr val="accent5"/>
                </a:solidFill>
                <a:latin typeface="Calisto MT" panose="02040603050505030304" pitchFamily="18" charset="0"/>
              </a:rPr>
              <a:t>Agenda</a:t>
            </a:r>
            <a:br>
              <a:rPr lang="en-US" sz="4000">
                <a:solidFill>
                  <a:schemeClr val="accent5"/>
                </a:solidFill>
              </a:rPr>
            </a:br>
            <a:endParaRPr lang="en-US" sz="4000"/>
          </a:p>
        </p:txBody>
      </p:sp>
      <p:sp>
        <p:nvSpPr>
          <p:cNvPr id="3" name="Content Placeholder 2">
            <a:extLst>
              <a:ext uri="{FF2B5EF4-FFF2-40B4-BE49-F238E27FC236}">
                <a16:creationId xmlns:a16="http://schemas.microsoft.com/office/drawing/2014/main" id="{C76422ED-34F7-3526-82EA-CEE9F5B0F211}"/>
              </a:ext>
            </a:extLst>
          </p:cNvPr>
          <p:cNvSpPr>
            <a:spLocks noGrp="1"/>
          </p:cNvSpPr>
          <p:nvPr>
            <p:ph idx="1"/>
          </p:nvPr>
        </p:nvSpPr>
        <p:spPr>
          <a:xfrm>
            <a:off x="1225551" y="1611313"/>
            <a:ext cx="9840911" cy="3541714"/>
          </a:xfrm>
        </p:spPr>
        <p:txBody>
          <a:bodyPr anchor="t">
            <a:normAutofit fontScale="92500" lnSpcReduction="10000"/>
          </a:bodyPr>
          <a:lstStyle/>
          <a:p>
            <a:r>
              <a:rPr lang="en-US" noProof="1"/>
              <a:t>Dataset description</a:t>
            </a:r>
            <a:endParaRPr lang="en-US" noProof="1">
              <a:cs typeface="Calibri"/>
            </a:endParaRPr>
          </a:p>
          <a:p>
            <a:r>
              <a:rPr lang="en-US" noProof="1">
                <a:ea typeface="+mn-lt"/>
                <a:cs typeface="+mn-lt"/>
              </a:rPr>
              <a:t>Description of Some Variables</a:t>
            </a:r>
            <a:endParaRPr lang="en-US" noProof="1"/>
          </a:p>
          <a:p>
            <a:r>
              <a:rPr lang="en-US" noProof="1"/>
              <a:t>Research questions</a:t>
            </a:r>
            <a:endParaRPr lang="en-US" noProof="1">
              <a:cs typeface="Calibri"/>
            </a:endParaRPr>
          </a:p>
          <a:p>
            <a:r>
              <a:rPr lang="en-US" noProof="1"/>
              <a:t>Data wrangling</a:t>
            </a:r>
            <a:endParaRPr lang="en-US" noProof="1">
              <a:cs typeface="Calibri"/>
            </a:endParaRPr>
          </a:p>
          <a:p>
            <a:r>
              <a:rPr lang="en-US" noProof="1"/>
              <a:t>Analysis</a:t>
            </a:r>
            <a:endParaRPr lang="en-US" noProof="1">
              <a:cs typeface="Calibri"/>
            </a:endParaRPr>
          </a:p>
          <a:p>
            <a:r>
              <a:rPr lang="en-US" noProof="1"/>
              <a:t>Conclusion</a:t>
            </a:r>
          </a:p>
          <a:p>
            <a:r>
              <a:rPr lang="en-US" noProof="1">
                <a:cs typeface="Calibri"/>
              </a:rPr>
              <a:t>References</a:t>
            </a:r>
          </a:p>
          <a:p>
            <a:endParaRPr lang="en-US"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90148776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2"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p14="http://schemas.microsoft.com/office/powerpoint/2010/main" xmlns:a16="http://schemas.microsoft.com/office/drawing/2014/main">
                <a:solidFill>
                  <a:srgbClr val="FFFFFF"/>
                </a:solidFill>
              </a14:hiddenFill>
            </a:ext>
          </a:extLst>
        </p:spPr>
      </p:pic>
      <p:grpSp>
        <p:nvGrpSpPr>
          <p:cNvPr id="73" name="Group 13">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8"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0"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1"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2"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3"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4"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5"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6"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7"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8"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9"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0"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1"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2"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3"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4"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5"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6"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7"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8"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9"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0"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1"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2"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3"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5"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6"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7"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8"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9"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0"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1"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2"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3"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4"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5"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7"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8"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9"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0"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2"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3"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4"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5"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6"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7"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8"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sp>
        <p:nvSpPr>
          <p:cNvPr id="3" name="TextBox 2">
            <a:extLst>
              <a:ext uri="{FF2B5EF4-FFF2-40B4-BE49-F238E27FC236}">
                <a16:creationId xmlns:a16="http://schemas.microsoft.com/office/drawing/2014/main" id="{538E8C8A-4A57-49EE-B6DC-F851152EACA7}"/>
              </a:ext>
            </a:extLst>
          </p:cNvPr>
          <p:cNvSpPr txBox="1"/>
          <p:nvPr/>
        </p:nvSpPr>
        <p:spPr>
          <a:xfrm>
            <a:off x="1815924" y="-333669"/>
            <a:ext cx="8791575" cy="130167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lnSpc>
                <a:spcPct val="90000"/>
              </a:lnSpc>
              <a:spcBef>
                <a:spcPct val="0"/>
              </a:spcBef>
              <a:spcAft>
                <a:spcPts val="600"/>
              </a:spcAft>
            </a:pPr>
            <a:r>
              <a:rPr lang="en-US" sz="3400" cap="all" dirty="0">
                <a:latin typeface="+mj-lt"/>
                <a:ea typeface="+mj-ea"/>
                <a:cs typeface="+mj-cs"/>
              </a:rPr>
              <a:t>"Duration of Stay" -Boosting techniques</a:t>
            </a:r>
          </a:p>
        </p:txBody>
      </p:sp>
      <p:pic>
        <p:nvPicPr>
          <p:cNvPr id="7" name="Picture 7" descr="Chart, scatter chart&#10;&#10;Description automatically generated">
            <a:extLst>
              <a:ext uri="{FF2B5EF4-FFF2-40B4-BE49-F238E27FC236}">
                <a16:creationId xmlns:a16="http://schemas.microsoft.com/office/drawing/2014/main" id="{5C50893A-807A-07F6-D8EC-F9B91FBAC889}"/>
              </a:ext>
            </a:extLst>
          </p:cNvPr>
          <p:cNvPicPr>
            <a:picLocks noChangeAspect="1"/>
          </p:cNvPicPr>
          <p:nvPr/>
        </p:nvPicPr>
        <p:blipFill>
          <a:blip r:embed="rId4"/>
          <a:stretch>
            <a:fillRect/>
          </a:stretch>
        </p:blipFill>
        <p:spPr>
          <a:xfrm>
            <a:off x="6228053" y="1596868"/>
            <a:ext cx="4393181" cy="298235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6" name="Picture 6" descr="Chart, scatter chart&#10;&#10;Description automatically generated">
            <a:extLst>
              <a:ext uri="{FF2B5EF4-FFF2-40B4-BE49-F238E27FC236}">
                <a16:creationId xmlns:a16="http://schemas.microsoft.com/office/drawing/2014/main" id="{6E572386-F501-DE19-3B12-6894F451F60C}"/>
              </a:ext>
            </a:extLst>
          </p:cNvPr>
          <p:cNvPicPr>
            <a:picLocks noChangeAspect="1"/>
          </p:cNvPicPr>
          <p:nvPr/>
        </p:nvPicPr>
        <p:blipFill>
          <a:blip r:embed="rId5"/>
          <a:stretch>
            <a:fillRect/>
          </a:stretch>
        </p:blipFill>
        <p:spPr>
          <a:xfrm>
            <a:off x="841321" y="1591485"/>
            <a:ext cx="4599999" cy="292256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8" name="TextBox 7">
            <a:extLst>
              <a:ext uri="{FF2B5EF4-FFF2-40B4-BE49-F238E27FC236}">
                <a16:creationId xmlns:a16="http://schemas.microsoft.com/office/drawing/2014/main" id="{A8AB34EB-BE51-ACD2-4C0E-EB7E6B5AF6A6}"/>
              </a:ext>
            </a:extLst>
          </p:cNvPr>
          <p:cNvSpPr txBox="1"/>
          <p:nvPr/>
        </p:nvSpPr>
        <p:spPr>
          <a:xfrm>
            <a:off x="328896" y="5816180"/>
            <a:ext cx="7353904" cy="923330"/>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For AdaBoost Regressor the Mean Squared Error is </a:t>
            </a:r>
            <a:r>
              <a:rPr lang="en-US" dirty="0">
                <a:solidFill>
                  <a:schemeClr val="bg1"/>
                </a:solidFill>
                <a:ea typeface="+mn-lt"/>
                <a:cs typeface="+mn-lt"/>
              </a:rPr>
              <a:t>26.894.​ We tried to get the best hyperparameters for tuning. For AdaBoost Regressor </a:t>
            </a:r>
            <a:r>
              <a:rPr lang="en-US" dirty="0" err="1">
                <a:solidFill>
                  <a:schemeClr val="bg1"/>
                </a:solidFill>
                <a:ea typeface="+mn-lt"/>
                <a:cs typeface="+mn-lt"/>
              </a:rPr>
              <a:t>learning_rate</a:t>
            </a:r>
            <a:r>
              <a:rPr lang="en-US" dirty="0">
                <a:solidFill>
                  <a:schemeClr val="bg1"/>
                </a:solidFill>
                <a:ea typeface="+mn-lt"/>
                <a:cs typeface="+mn-lt"/>
              </a:rPr>
              <a:t> = 0.050 and n_estimators = 50 gives the lowest MSE value</a:t>
            </a:r>
            <a:endParaRPr lang="en-US" dirty="0">
              <a:solidFill>
                <a:schemeClr val="bg1"/>
              </a:solidFill>
            </a:endParaRPr>
          </a:p>
        </p:txBody>
      </p:sp>
      <p:sp>
        <p:nvSpPr>
          <p:cNvPr id="10" name="TextBox 9">
            <a:extLst>
              <a:ext uri="{FF2B5EF4-FFF2-40B4-BE49-F238E27FC236}">
                <a16:creationId xmlns:a16="http://schemas.microsoft.com/office/drawing/2014/main" id="{4F60319F-EAFD-0E38-F773-6FD0C1BB2D64}"/>
              </a:ext>
            </a:extLst>
          </p:cNvPr>
          <p:cNvSpPr txBox="1"/>
          <p:nvPr/>
        </p:nvSpPr>
        <p:spPr>
          <a:xfrm>
            <a:off x="508000" y="4729238"/>
            <a:ext cx="5007428" cy="646331"/>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For AdaBoost Regressor True Values vs the Predicted Values on the Test set.</a:t>
            </a:r>
          </a:p>
        </p:txBody>
      </p:sp>
      <p:sp>
        <p:nvSpPr>
          <p:cNvPr id="11" name="TextBox 10">
            <a:extLst>
              <a:ext uri="{FF2B5EF4-FFF2-40B4-BE49-F238E27FC236}">
                <a16:creationId xmlns:a16="http://schemas.microsoft.com/office/drawing/2014/main" id="{D0A2A1AB-C9CF-0D14-3982-1A060C64A72A}"/>
              </a:ext>
            </a:extLst>
          </p:cNvPr>
          <p:cNvSpPr txBox="1"/>
          <p:nvPr/>
        </p:nvSpPr>
        <p:spPr>
          <a:xfrm>
            <a:off x="6241143" y="4741333"/>
            <a:ext cx="4910666" cy="923330"/>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Comparison of hyperparameters with GridSearchCV. The learning rate and n_estimators are identified based on MSE values.</a:t>
            </a:r>
          </a:p>
        </p:txBody>
      </p:sp>
    </p:spTree>
    <p:extLst>
      <p:ext uri="{BB962C8B-B14F-4D97-AF65-F5344CB8AC3E}">
        <p14:creationId xmlns:p14="http://schemas.microsoft.com/office/powerpoint/2010/main" val="1014977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8E8C8A-4A57-49EE-B6DC-F851152EACA7}"/>
              </a:ext>
            </a:extLst>
          </p:cNvPr>
          <p:cNvSpPr txBox="1"/>
          <p:nvPr/>
        </p:nvSpPr>
        <p:spPr>
          <a:xfrm>
            <a:off x="2198953" y="15068"/>
            <a:ext cx="732857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cap="all" dirty="0">
                <a:ea typeface="+mn-lt"/>
                <a:cs typeface="+mn-lt"/>
              </a:rPr>
              <a:t>"DURATION OF STAY“- BOOSTING TECHNIQUES</a:t>
            </a:r>
            <a:endParaRPr lang="en-US" sz="2800" dirty="0"/>
          </a:p>
        </p:txBody>
      </p:sp>
      <p:pic>
        <p:nvPicPr>
          <p:cNvPr id="4" name="Picture 4" descr="Chart, scatter chart&#10;&#10;Description automatically generated">
            <a:extLst>
              <a:ext uri="{FF2B5EF4-FFF2-40B4-BE49-F238E27FC236}">
                <a16:creationId xmlns:a16="http://schemas.microsoft.com/office/drawing/2014/main" id="{0EC9C82B-860E-4200-F72E-AC24644F4DAF}"/>
              </a:ext>
            </a:extLst>
          </p:cNvPr>
          <p:cNvPicPr>
            <a:picLocks noChangeAspect="1"/>
          </p:cNvPicPr>
          <p:nvPr/>
        </p:nvPicPr>
        <p:blipFill>
          <a:blip r:embed="rId2"/>
          <a:stretch>
            <a:fillRect/>
          </a:stretch>
        </p:blipFill>
        <p:spPr>
          <a:xfrm>
            <a:off x="6407222" y="1620526"/>
            <a:ext cx="4085771" cy="3321265"/>
          </a:xfrm>
          <a:prstGeom prst="rect">
            <a:avLst/>
          </a:prstGeom>
        </p:spPr>
      </p:pic>
      <p:sp>
        <p:nvSpPr>
          <p:cNvPr id="5" name="TextBox 4">
            <a:extLst>
              <a:ext uri="{FF2B5EF4-FFF2-40B4-BE49-F238E27FC236}">
                <a16:creationId xmlns:a16="http://schemas.microsoft.com/office/drawing/2014/main" id="{AB685370-E171-04F5-29EC-7E8C8BC19769}"/>
              </a:ext>
            </a:extLst>
          </p:cNvPr>
          <p:cNvSpPr txBox="1"/>
          <p:nvPr/>
        </p:nvSpPr>
        <p:spPr>
          <a:xfrm>
            <a:off x="1106214" y="874414"/>
            <a:ext cx="9047197" cy="646331"/>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For Gradient Boosting Regressor the MSE value is around 26.314.  The best hyperparameters are </a:t>
            </a:r>
            <a:r>
              <a:rPr lang="en-US" err="1">
                <a:solidFill>
                  <a:schemeClr val="bg1"/>
                </a:solidFill>
              </a:rPr>
              <a:t>learning_rate</a:t>
            </a:r>
            <a:r>
              <a:rPr lang="en-US">
                <a:solidFill>
                  <a:schemeClr val="bg1"/>
                </a:solidFill>
              </a:rPr>
              <a:t> : 0.1,  loss : </a:t>
            </a:r>
            <a:r>
              <a:rPr lang="en-US" err="1">
                <a:solidFill>
                  <a:schemeClr val="bg1"/>
                </a:solidFill>
              </a:rPr>
              <a:t>huber</a:t>
            </a:r>
            <a:r>
              <a:rPr lang="en-US">
                <a:solidFill>
                  <a:schemeClr val="bg1"/>
                </a:solidFill>
              </a:rPr>
              <a:t>,  </a:t>
            </a:r>
            <a:r>
              <a:rPr lang="en-US" err="1">
                <a:solidFill>
                  <a:schemeClr val="bg1"/>
                </a:solidFill>
              </a:rPr>
              <a:t>max_depth</a:t>
            </a:r>
            <a:r>
              <a:rPr lang="en-US">
                <a:solidFill>
                  <a:schemeClr val="bg1"/>
                </a:solidFill>
              </a:rPr>
              <a:t> : 4 , </a:t>
            </a:r>
            <a:r>
              <a:rPr lang="en-US" err="1">
                <a:solidFill>
                  <a:schemeClr val="bg1"/>
                </a:solidFill>
              </a:rPr>
              <a:t>n_estimators</a:t>
            </a:r>
            <a:r>
              <a:rPr lang="en-US">
                <a:solidFill>
                  <a:schemeClr val="bg1"/>
                </a:solidFill>
              </a:rPr>
              <a:t> :50</a:t>
            </a:r>
          </a:p>
        </p:txBody>
      </p:sp>
      <p:sp>
        <p:nvSpPr>
          <p:cNvPr id="6" name="TextBox 5">
            <a:extLst>
              <a:ext uri="{FF2B5EF4-FFF2-40B4-BE49-F238E27FC236}">
                <a16:creationId xmlns:a16="http://schemas.microsoft.com/office/drawing/2014/main" id="{79270FB0-EC83-EB83-E5B8-EB68D5EB7221}"/>
              </a:ext>
            </a:extLst>
          </p:cNvPr>
          <p:cNvSpPr txBox="1"/>
          <p:nvPr/>
        </p:nvSpPr>
        <p:spPr>
          <a:xfrm>
            <a:off x="315161" y="5136139"/>
            <a:ext cx="5479142" cy="923330"/>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Features importance from </a:t>
            </a:r>
            <a:r>
              <a:rPr lang="en-US" err="1">
                <a:solidFill>
                  <a:schemeClr val="bg1"/>
                </a:solidFill>
              </a:rPr>
              <a:t>XgBoost</a:t>
            </a:r>
            <a:r>
              <a:rPr lang="en-US">
                <a:solidFill>
                  <a:schemeClr val="bg1"/>
                </a:solidFill>
              </a:rPr>
              <a:t> Regressor. Here the features are encoded. For </a:t>
            </a:r>
            <a:r>
              <a:rPr lang="en-US" err="1">
                <a:solidFill>
                  <a:schemeClr val="bg1"/>
                </a:solidFill>
                <a:ea typeface="+mn-lt"/>
                <a:cs typeface="+mn-lt"/>
              </a:rPr>
              <a:t>XgBoost</a:t>
            </a:r>
            <a:r>
              <a:rPr lang="en-US">
                <a:solidFill>
                  <a:schemeClr val="bg1"/>
                </a:solidFill>
                <a:ea typeface="+mn-lt"/>
                <a:cs typeface="+mn-lt"/>
              </a:rPr>
              <a:t> the value of MSE is 29.239 and RMSE is 5.407 </a:t>
            </a:r>
            <a:endParaRPr lang="en-US">
              <a:solidFill>
                <a:schemeClr val="bg1"/>
              </a:solidFill>
            </a:endParaRPr>
          </a:p>
        </p:txBody>
      </p:sp>
      <p:sp>
        <p:nvSpPr>
          <p:cNvPr id="7" name="TextBox 6">
            <a:extLst>
              <a:ext uri="{FF2B5EF4-FFF2-40B4-BE49-F238E27FC236}">
                <a16:creationId xmlns:a16="http://schemas.microsoft.com/office/drawing/2014/main" id="{12E16C8C-A259-D7D8-6053-D771CBD79D3C}"/>
              </a:ext>
            </a:extLst>
          </p:cNvPr>
          <p:cNvSpPr txBox="1"/>
          <p:nvPr/>
        </p:nvSpPr>
        <p:spPr>
          <a:xfrm>
            <a:off x="6144381" y="5031619"/>
            <a:ext cx="5551714" cy="923330"/>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Bagging with Random Forest Regressor gives MSE value of around 26.151 and RMSE of 5.113. The above figure provides the Actual vs Predicted </a:t>
            </a:r>
          </a:p>
        </p:txBody>
      </p:sp>
      <p:sp>
        <p:nvSpPr>
          <p:cNvPr id="9" name="TextBox 8">
            <a:extLst>
              <a:ext uri="{FF2B5EF4-FFF2-40B4-BE49-F238E27FC236}">
                <a16:creationId xmlns:a16="http://schemas.microsoft.com/office/drawing/2014/main" id="{40F524C5-8E3F-7F9A-3BD1-26516CCFCC73}"/>
              </a:ext>
            </a:extLst>
          </p:cNvPr>
          <p:cNvSpPr txBox="1"/>
          <p:nvPr/>
        </p:nvSpPr>
        <p:spPr>
          <a:xfrm>
            <a:off x="3172376" y="6128634"/>
            <a:ext cx="5382380" cy="646331"/>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Gradient Boosting Regressor gives the lowest MSE of 26.314.</a:t>
            </a:r>
          </a:p>
        </p:txBody>
      </p:sp>
      <p:pic>
        <p:nvPicPr>
          <p:cNvPr id="8" name="Picture 9" descr="Table&#10;&#10;Description automatically generated">
            <a:extLst>
              <a:ext uri="{FF2B5EF4-FFF2-40B4-BE49-F238E27FC236}">
                <a16:creationId xmlns:a16="http://schemas.microsoft.com/office/drawing/2014/main" id="{ACCE5357-F49B-B625-C0B9-E6D05C2AB2A7}"/>
              </a:ext>
            </a:extLst>
          </p:cNvPr>
          <p:cNvPicPr>
            <a:picLocks noChangeAspect="1"/>
          </p:cNvPicPr>
          <p:nvPr/>
        </p:nvPicPr>
        <p:blipFill>
          <a:blip r:embed="rId3"/>
          <a:stretch>
            <a:fillRect/>
          </a:stretch>
        </p:blipFill>
        <p:spPr>
          <a:xfrm>
            <a:off x="310551" y="1616273"/>
            <a:ext cx="5575540" cy="3467300"/>
          </a:xfrm>
          <a:prstGeom prst="rect">
            <a:avLst/>
          </a:prstGeom>
        </p:spPr>
      </p:pic>
    </p:spTree>
    <p:extLst>
      <p:ext uri="{BB962C8B-B14F-4D97-AF65-F5344CB8AC3E}">
        <p14:creationId xmlns:p14="http://schemas.microsoft.com/office/powerpoint/2010/main" val="780428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4DD60-FD58-6EB9-7CC1-4D33C4DB1E55}"/>
              </a:ext>
            </a:extLst>
          </p:cNvPr>
          <p:cNvSpPr>
            <a:spLocks noGrp="1"/>
          </p:cNvSpPr>
          <p:nvPr>
            <p:ph type="title"/>
          </p:nvPr>
        </p:nvSpPr>
        <p:spPr>
          <a:xfrm>
            <a:off x="1304699" y="-158230"/>
            <a:ext cx="9905998" cy="1478570"/>
          </a:xfrm>
        </p:spPr>
        <p:txBody>
          <a:bodyPr/>
          <a:lstStyle/>
          <a:p>
            <a:r>
              <a:rPr lang="en-US" dirty="0"/>
              <a:t>"DURATION OF STAY“- KNN Regression</a:t>
            </a:r>
          </a:p>
        </p:txBody>
      </p:sp>
      <p:pic>
        <p:nvPicPr>
          <p:cNvPr id="4" name="Picture 4" descr="Table&#10;&#10;Description automatically generated">
            <a:extLst>
              <a:ext uri="{FF2B5EF4-FFF2-40B4-BE49-F238E27FC236}">
                <a16:creationId xmlns:a16="http://schemas.microsoft.com/office/drawing/2014/main" id="{182A644A-1103-D32B-8FDA-9BA8859830F3}"/>
              </a:ext>
            </a:extLst>
          </p:cNvPr>
          <p:cNvPicPr>
            <a:picLocks noChangeAspect="1"/>
          </p:cNvPicPr>
          <p:nvPr/>
        </p:nvPicPr>
        <p:blipFill>
          <a:blip r:embed="rId2"/>
          <a:stretch>
            <a:fillRect/>
          </a:stretch>
        </p:blipFill>
        <p:spPr>
          <a:xfrm>
            <a:off x="822656" y="1482999"/>
            <a:ext cx="5101086" cy="2110147"/>
          </a:xfrm>
          <a:prstGeom prst="rect">
            <a:avLst/>
          </a:prstGeom>
        </p:spPr>
      </p:pic>
      <p:pic>
        <p:nvPicPr>
          <p:cNvPr id="5" name="Picture 5" descr="A picture containing table&#10;&#10;Description automatically generated">
            <a:extLst>
              <a:ext uri="{FF2B5EF4-FFF2-40B4-BE49-F238E27FC236}">
                <a16:creationId xmlns:a16="http://schemas.microsoft.com/office/drawing/2014/main" id="{1B1DC842-D365-2085-8122-9829C0CF0749}"/>
              </a:ext>
            </a:extLst>
          </p:cNvPr>
          <p:cNvPicPr>
            <a:picLocks noChangeAspect="1"/>
          </p:cNvPicPr>
          <p:nvPr/>
        </p:nvPicPr>
        <p:blipFill>
          <a:blip r:embed="rId3"/>
          <a:stretch>
            <a:fillRect/>
          </a:stretch>
        </p:blipFill>
        <p:spPr>
          <a:xfrm>
            <a:off x="296174" y="4219487"/>
            <a:ext cx="6510068" cy="1927102"/>
          </a:xfrm>
          <a:prstGeom prst="rect">
            <a:avLst/>
          </a:prstGeom>
        </p:spPr>
      </p:pic>
      <p:pic>
        <p:nvPicPr>
          <p:cNvPr id="6" name="Picture 6" descr="Chart&#10;&#10;Description automatically generated">
            <a:extLst>
              <a:ext uri="{FF2B5EF4-FFF2-40B4-BE49-F238E27FC236}">
                <a16:creationId xmlns:a16="http://schemas.microsoft.com/office/drawing/2014/main" id="{021388B7-F69F-6EBE-5C2D-B92A617BF909}"/>
              </a:ext>
            </a:extLst>
          </p:cNvPr>
          <p:cNvPicPr>
            <a:picLocks noChangeAspect="1"/>
          </p:cNvPicPr>
          <p:nvPr/>
        </p:nvPicPr>
        <p:blipFill>
          <a:blip r:embed="rId4"/>
          <a:stretch>
            <a:fillRect/>
          </a:stretch>
        </p:blipFill>
        <p:spPr>
          <a:xfrm>
            <a:off x="6892598" y="1313828"/>
            <a:ext cx="5017604" cy="3971552"/>
          </a:xfrm>
          <a:prstGeom prst="rect">
            <a:avLst/>
          </a:prstGeom>
        </p:spPr>
      </p:pic>
      <p:sp>
        <p:nvSpPr>
          <p:cNvPr id="7" name="TextBox 6">
            <a:extLst>
              <a:ext uri="{FF2B5EF4-FFF2-40B4-BE49-F238E27FC236}">
                <a16:creationId xmlns:a16="http://schemas.microsoft.com/office/drawing/2014/main" id="{80EF84B9-6CE7-0DB9-8D83-2C67A1E023B8}"/>
              </a:ext>
            </a:extLst>
          </p:cNvPr>
          <p:cNvSpPr txBox="1"/>
          <p:nvPr/>
        </p:nvSpPr>
        <p:spPr>
          <a:xfrm>
            <a:off x="2331808" y="6219736"/>
            <a:ext cx="41665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Scaled independent variables</a:t>
            </a:r>
          </a:p>
        </p:txBody>
      </p:sp>
      <p:sp>
        <p:nvSpPr>
          <p:cNvPr id="8" name="TextBox 7">
            <a:extLst>
              <a:ext uri="{FF2B5EF4-FFF2-40B4-BE49-F238E27FC236}">
                <a16:creationId xmlns:a16="http://schemas.microsoft.com/office/drawing/2014/main" id="{93BF59C6-BFBA-5B3C-0DBC-1B43E84097A3}"/>
              </a:ext>
            </a:extLst>
          </p:cNvPr>
          <p:cNvSpPr txBox="1"/>
          <p:nvPr/>
        </p:nvSpPr>
        <p:spPr>
          <a:xfrm>
            <a:off x="8267134" y="5536583"/>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KNN Regression</a:t>
            </a:r>
          </a:p>
        </p:txBody>
      </p:sp>
      <p:sp>
        <p:nvSpPr>
          <p:cNvPr id="3" name="TextBox 2">
            <a:extLst>
              <a:ext uri="{FF2B5EF4-FFF2-40B4-BE49-F238E27FC236}">
                <a16:creationId xmlns:a16="http://schemas.microsoft.com/office/drawing/2014/main" id="{734B88B6-52A5-14F5-10AC-CDF7B38D1D8E}"/>
              </a:ext>
            </a:extLst>
          </p:cNvPr>
          <p:cNvSpPr txBox="1"/>
          <p:nvPr/>
        </p:nvSpPr>
        <p:spPr>
          <a:xfrm>
            <a:off x="7967274" y="2837234"/>
            <a:ext cx="33901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Using only quantitative variables</a:t>
            </a:r>
          </a:p>
        </p:txBody>
      </p:sp>
      <p:sp>
        <p:nvSpPr>
          <p:cNvPr id="9" name="TextBox 8">
            <a:extLst>
              <a:ext uri="{FF2B5EF4-FFF2-40B4-BE49-F238E27FC236}">
                <a16:creationId xmlns:a16="http://schemas.microsoft.com/office/drawing/2014/main" id="{12C4B8C1-6739-B67D-C991-86DC3067C21C}"/>
              </a:ext>
            </a:extLst>
          </p:cNvPr>
          <p:cNvSpPr txBox="1"/>
          <p:nvPr/>
        </p:nvSpPr>
        <p:spPr>
          <a:xfrm>
            <a:off x="2566952" y="3586943"/>
            <a:ext cx="33901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rPr>
              <a:t>Before Scaling</a:t>
            </a:r>
          </a:p>
        </p:txBody>
      </p:sp>
    </p:spTree>
    <p:extLst>
      <p:ext uri="{BB962C8B-B14F-4D97-AF65-F5344CB8AC3E}">
        <p14:creationId xmlns:p14="http://schemas.microsoft.com/office/powerpoint/2010/main" val="4092912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11BC0944-70E0-C61D-5B34-B670E8B36B83}"/>
              </a:ext>
            </a:extLst>
          </p:cNvPr>
          <p:cNvPicPr>
            <a:picLocks noChangeAspect="1"/>
          </p:cNvPicPr>
          <p:nvPr/>
        </p:nvPicPr>
        <p:blipFill>
          <a:blip r:embed="rId2"/>
          <a:stretch>
            <a:fillRect/>
          </a:stretch>
        </p:blipFill>
        <p:spPr>
          <a:xfrm>
            <a:off x="454529" y="978828"/>
            <a:ext cx="6118798" cy="2781738"/>
          </a:xfrm>
          <a:prstGeom prst="rect">
            <a:avLst/>
          </a:prstGeom>
        </p:spPr>
      </p:pic>
      <p:pic>
        <p:nvPicPr>
          <p:cNvPr id="7" name="Picture 8" descr="Table&#10;&#10;Description automatically generated">
            <a:extLst>
              <a:ext uri="{FF2B5EF4-FFF2-40B4-BE49-F238E27FC236}">
                <a16:creationId xmlns:a16="http://schemas.microsoft.com/office/drawing/2014/main" id="{8E46557E-A82D-0F09-D512-0B9E38A47731}"/>
              </a:ext>
            </a:extLst>
          </p:cNvPr>
          <p:cNvPicPr>
            <a:picLocks noChangeAspect="1"/>
          </p:cNvPicPr>
          <p:nvPr/>
        </p:nvPicPr>
        <p:blipFill>
          <a:blip r:embed="rId3"/>
          <a:stretch>
            <a:fillRect/>
          </a:stretch>
        </p:blipFill>
        <p:spPr>
          <a:xfrm>
            <a:off x="1360303" y="3755650"/>
            <a:ext cx="3414418" cy="2922554"/>
          </a:xfrm>
          <a:prstGeom prst="rect">
            <a:avLst/>
          </a:prstGeom>
        </p:spPr>
      </p:pic>
      <p:pic>
        <p:nvPicPr>
          <p:cNvPr id="9" name="Picture 9" descr="Chart, line chart&#10;&#10;Description automatically generated">
            <a:extLst>
              <a:ext uri="{FF2B5EF4-FFF2-40B4-BE49-F238E27FC236}">
                <a16:creationId xmlns:a16="http://schemas.microsoft.com/office/drawing/2014/main" id="{1CA9D879-FE04-B255-E3F2-7CE17BC0C09E}"/>
              </a:ext>
            </a:extLst>
          </p:cNvPr>
          <p:cNvPicPr>
            <a:picLocks noChangeAspect="1"/>
          </p:cNvPicPr>
          <p:nvPr/>
        </p:nvPicPr>
        <p:blipFill>
          <a:blip r:embed="rId4"/>
          <a:stretch>
            <a:fillRect/>
          </a:stretch>
        </p:blipFill>
        <p:spPr>
          <a:xfrm>
            <a:off x="6650555" y="977081"/>
            <a:ext cx="5446143" cy="4081864"/>
          </a:xfrm>
          <a:prstGeom prst="rect">
            <a:avLst/>
          </a:prstGeom>
        </p:spPr>
      </p:pic>
      <p:pic>
        <p:nvPicPr>
          <p:cNvPr id="10" name="Picture 10" descr="Table&#10;&#10;Description automatically generated">
            <a:extLst>
              <a:ext uri="{FF2B5EF4-FFF2-40B4-BE49-F238E27FC236}">
                <a16:creationId xmlns:a16="http://schemas.microsoft.com/office/drawing/2014/main" id="{26D2683A-92A6-BF12-2507-8151FF5CAD27}"/>
              </a:ext>
            </a:extLst>
          </p:cNvPr>
          <p:cNvPicPr>
            <a:picLocks noChangeAspect="1"/>
          </p:cNvPicPr>
          <p:nvPr/>
        </p:nvPicPr>
        <p:blipFill>
          <a:blip r:embed="rId5"/>
          <a:stretch>
            <a:fillRect/>
          </a:stretch>
        </p:blipFill>
        <p:spPr>
          <a:xfrm>
            <a:off x="5369328" y="5122573"/>
            <a:ext cx="6481313" cy="1545107"/>
          </a:xfrm>
          <a:prstGeom prst="rect">
            <a:avLst/>
          </a:prstGeom>
        </p:spPr>
      </p:pic>
      <p:sp>
        <p:nvSpPr>
          <p:cNvPr id="3" name="Title 1">
            <a:extLst>
              <a:ext uri="{FF2B5EF4-FFF2-40B4-BE49-F238E27FC236}">
                <a16:creationId xmlns:a16="http://schemas.microsoft.com/office/drawing/2014/main" id="{0371874E-DFCC-A549-B575-3B0CBAD3391F}"/>
              </a:ext>
            </a:extLst>
          </p:cNvPr>
          <p:cNvSpPr>
            <a:spLocks noGrp="1"/>
          </p:cNvSpPr>
          <p:nvPr>
            <p:ph type="title"/>
          </p:nvPr>
        </p:nvSpPr>
        <p:spPr>
          <a:xfrm>
            <a:off x="1141413" y="-1968"/>
            <a:ext cx="9905998" cy="1043142"/>
          </a:xfrm>
        </p:spPr>
        <p:txBody>
          <a:bodyPr/>
          <a:lstStyle/>
          <a:p>
            <a:pPr algn="ctr"/>
            <a:r>
              <a:rPr lang="en-US"/>
              <a:t>SUMMARY OF "DURATION OF STAY"  </a:t>
            </a:r>
          </a:p>
        </p:txBody>
      </p:sp>
    </p:spTree>
    <p:extLst>
      <p:ext uri="{BB962C8B-B14F-4D97-AF65-F5344CB8AC3E}">
        <p14:creationId xmlns:p14="http://schemas.microsoft.com/office/powerpoint/2010/main" val="2620412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sp>
        <p:nvSpPr>
          <p:cNvPr id="2" name="Title 1">
            <a:extLst>
              <a:ext uri="{FF2B5EF4-FFF2-40B4-BE49-F238E27FC236}">
                <a16:creationId xmlns:a16="http://schemas.microsoft.com/office/drawing/2014/main" id="{C5E03F39-03D1-C391-DD6F-D1D3A5C66D22}"/>
              </a:ext>
            </a:extLst>
          </p:cNvPr>
          <p:cNvSpPr>
            <a:spLocks noGrp="1"/>
          </p:cNvSpPr>
          <p:nvPr>
            <p:ph type="title"/>
          </p:nvPr>
        </p:nvSpPr>
        <p:spPr>
          <a:xfrm>
            <a:off x="1019015" y="1093787"/>
            <a:ext cx="3059969" cy="4697413"/>
          </a:xfrm>
        </p:spPr>
        <p:txBody>
          <a:bodyPr>
            <a:normAutofit/>
          </a:bodyPr>
          <a:lstStyle/>
          <a:p>
            <a:r>
              <a:rPr lang="en-US"/>
              <a:t>CONCLUSION</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4" name="Graphic 53" descr="Presentation with checklist with solid fill">
            <a:extLst>
              <a:ext uri="{FF2B5EF4-FFF2-40B4-BE49-F238E27FC236}">
                <a16:creationId xmlns:a16="http://schemas.microsoft.com/office/drawing/2014/main" id="{48468398-F8F6-530E-B611-CD13A9F442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4540" y="3043289"/>
            <a:ext cx="914400" cy="914400"/>
          </a:xfrm>
          <a:prstGeom prst="rect">
            <a:avLst/>
          </a:prstGeom>
        </p:spPr>
      </p:pic>
      <p:sp>
        <p:nvSpPr>
          <p:cNvPr id="4" name="Content Placeholder 2">
            <a:extLst>
              <a:ext uri="{FF2B5EF4-FFF2-40B4-BE49-F238E27FC236}">
                <a16:creationId xmlns:a16="http://schemas.microsoft.com/office/drawing/2014/main" id="{AE790012-CFB2-9CC6-CC70-6BA9EFC3DCAD}"/>
              </a:ext>
            </a:extLst>
          </p:cNvPr>
          <p:cNvSpPr>
            <a:spLocks noGrp="1"/>
          </p:cNvSpPr>
          <p:nvPr>
            <p:ph idx="1"/>
          </p:nvPr>
        </p:nvSpPr>
        <p:spPr>
          <a:xfrm>
            <a:off x="4660457" y="247850"/>
            <a:ext cx="7536394" cy="6508948"/>
          </a:xfrm>
        </p:spPr>
        <p:txBody>
          <a:bodyPr anchor="t">
            <a:normAutofit fontScale="92500" lnSpcReduction="10000"/>
          </a:bodyPr>
          <a:lstStyle/>
          <a:p>
            <a:pPr marL="342900" indent="-342900">
              <a:lnSpc>
                <a:spcPct val="150000"/>
              </a:lnSpc>
              <a:spcBef>
                <a:spcPts val="0"/>
              </a:spcBef>
              <a:spcAft>
                <a:spcPts val="800"/>
              </a:spcAft>
              <a:buFont typeface="Symbol" panose="05050102010706020507" pitchFamily="18" charset="2"/>
              <a:buChar char=""/>
              <a:tabLst>
                <a:tab pos="457200" algn="l"/>
              </a:tabLst>
            </a:pPr>
            <a:r>
              <a:rPr lang="en-US" sz="1800" dirty="0">
                <a:ea typeface="Calibri" panose="020F0502020204030204" pitchFamily="34" charset="0"/>
                <a:cs typeface="Times New Roman"/>
              </a:rPr>
              <a:t>The </a:t>
            </a:r>
            <a:r>
              <a:rPr lang="en-US" sz="1800" b="1" dirty="0">
                <a:ea typeface="Calibri" panose="020F0502020204030204" pitchFamily="34" charset="0"/>
                <a:cs typeface="Times New Roman"/>
              </a:rPr>
              <a:t>main variables</a:t>
            </a:r>
            <a:r>
              <a:rPr lang="en-US" sz="1800" dirty="0">
                <a:ea typeface="Calibri" panose="020F0502020204030204" pitchFamily="34" charset="0"/>
                <a:cs typeface="Times New Roman"/>
              </a:rPr>
              <a:t> that influences a patient diagnosticated </a:t>
            </a:r>
            <a:r>
              <a:rPr lang="en-US" sz="1800" b="1" dirty="0">
                <a:ea typeface="Calibri" panose="020F0502020204030204" pitchFamily="34" charset="0"/>
                <a:cs typeface="Times New Roman"/>
              </a:rPr>
              <a:t>with HEART FAILURE are Ejection Fraction (EF) </a:t>
            </a:r>
            <a:r>
              <a:rPr lang="en-US" sz="1800" dirty="0">
                <a:ea typeface="Calibri" panose="020F0502020204030204" pitchFamily="34" charset="0"/>
                <a:cs typeface="Times New Roman"/>
              </a:rPr>
              <a:t>and UREA</a:t>
            </a:r>
            <a:r>
              <a:rPr lang="en-US" sz="1800" b="1" dirty="0">
                <a:ea typeface="Calibri" panose="020F0502020204030204" pitchFamily="34" charset="0"/>
                <a:cs typeface="Times New Roman"/>
              </a:rPr>
              <a:t>.  </a:t>
            </a:r>
            <a:endParaRPr lang="en-US" sz="1800" b="1" dirty="0">
              <a:effectLst/>
              <a:ea typeface="Calibri" panose="020F0502020204030204" pitchFamily="34" charset="0"/>
              <a:cs typeface="Times New Roman" panose="02020603050405020304" pitchFamily="18" charset="0"/>
            </a:endParaRPr>
          </a:p>
          <a:p>
            <a:pPr marL="342900" indent="-342900">
              <a:lnSpc>
                <a:spcPct val="150000"/>
              </a:lnSpc>
              <a:spcBef>
                <a:spcPts val="0"/>
              </a:spcBef>
              <a:spcAft>
                <a:spcPts val="800"/>
              </a:spcAft>
              <a:buFont typeface="Symbol" panose="05050102010706020507" pitchFamily="18" charset="2"/>
              <a:buChar char=""/>
              <a:tabLst>
                <a:tab pos="457200" algn="l"/>
              </a:tabLst>
            </a:pPr>
            <a:r>
              <a:rPr lang="en-US" sz="1800" b="1" dirty="0">
                <a:ea typeface="Calibri" panose="020F0502020204030204" pitchFamily="34" charset="0"/>
                <a:cs typeface="Times New Roman"/>
              </a:rPr>
              <a:t>Gradient Boosting Classifier </a:t>
            </a:r>
            <a:r>
              <a:rPr lang="en-US" sz="1800" dirty="0">
                <a:ea typeface="Calibri" panose="020F0502020204030204" pitchFamily="34" charset="0"/>
                <a:cs typeface="Times New Roman"/>
              </a:rPr>
              <a:t>(n = 110), Random Forest Classifier (n = 350) and Logistic Regression were the </a:t>
            </a:r>
            <a:r>
              <a:rPr lang="en-US" sz="1800" b="1" dirty="0">
                <a:ea typeface="Calibri" panose="020F0502020204030204" pitchFamily="34" charset="0"/>
                <a:cs typeface="Times New Roman"/>
              </a:rPr>
              <a:t>best ML models to predict HEART FAILURE</a:t>
            </a:r>
            <a:r>
              <a:rPr lang="en-US" sz="1800" dirty="0">
                <a:ea typeface="Calibri" panose="020F0502020204030204" pitchFamily="34" charset="0"/>
                <a:cs typeface="Times New Roman"/>
              </a:rPr>
              <a:t> in test part (test accuracy &gt; 77%). </a:t>
            </a:r>
            <a:endParaRPr lang="en-US" sz="1800" dirty="0">
              <a:effectLst/>
              <a:ea typeface="Calibri" panose="020F0502020204030204" pitchFamily="34" charset="0"/>
              <a:cs typeface="Times New Roman"/>
            </a:endParaRPr>
          </a:p>
          <a:p>
            <a:pPr marL="342900" indent="-342900">
              <a:lnSpc>
                <a:spcPct val="150000"/>
              </a:lnSpc>
              <a:spcBef>
                <a:spcPts val="0"/>
              </a:spcBef>
              <a:spcAft>
                <a:spcPts val="800"/>
              </a:spcAft>
              <a:buFont typeface="Symbol,Sans-Serif" panose="05050102010706020507" pitchFamily="18" charset="2"/>
              <a:buChar char=""/>
              <a:tabLst>
                <a:tab pos="457200" algn="l"/>
              </a:tabLst>
            </a:pPr>
            <a:r>
              <a:rPr lang="en-US" sz="1800" b="1" dirty="0">
                <a:latin typeface="TW Cen MT"/>
                <a:ea typeface="+mn-lt"/>
                <a:cs typeface="Times New Roman"/>
              </a:rPr>
              <a:t>Creatinine is the main explanatory variable for AKI.</a:t>
            </a:r>
            <a:endParaRPr lang="en-US" sz="1800" b="1" dirty="0">
              <a:ea typeface="+mn-lt"/>
              <a:cs typeface="+mn-lt"/>
            </a:endParaRPr>
          </a:p>
          <a:p>
            <a:pPr marL="342900" indent="-342900">
              <a:lnSpc>
                <a:spcPct val="150000"/>
              </a:lnSpc>
              <a:spcBef>
                <a:spcPts val="0"/>
              </a:spcBef>
              <a:spcAft>
                <a:spcPts val="800"/>
              </a:spcAft>
              <a:buFont typeface="Symbol,Sans-Serif" panose="05050102010706020507" pitchFamily="18" charset="2"/>
              <a:buChar char=""/>
              <a:tabLst>
                <a:tab pos="457200" algn="l"/>
              </a:tabLst>
            </a:pPr>
            <a:r>
              <a:rPr lang="en-US" sz="1800" b="1" dirty="0">
                <a:latin typeface="TW Cen MT"/>
                <a:cs typeface="Times New Roman"/>
              </a:rPr>
              <a:t>Random Forest</a:t>
            </a:r>
            <a:r>
              <a:rPr lang="en-US" sz="1800" dirty="0">
                <a:latin typeface="TW Cen MT"/>
                <a:cs typeface="Times New Roman"/>
              </a:rPr>
              <a:t> and Logistic regression are the </a:t>
            </a:r>
            <a:r>
              <a:rPr lang="en-US" sz="1800" b="1" dirty="0">
                <a:latin typeface="TW Cen MT"/>
                <a:cs typeface="Times New Roman"/>
              </a:rPr>
              <a:t>best models for AKI</a:t>
            </a:r>
            <a:r>
              <a:rPr lang="en-US" sz="1800" dirty="0">
                <a:latin typeface="TW Cen MT"/>
                <a:cs typeface="Times New Roman"/>
              </a:rPr>
              <a:t>.</a:t>
            </a:r>
            <a:endParaRPr lang="en-US" dirty="0"/>
          </a:p>
          <a:p>
            <a:pPr marL="342900" indent="-342900">
              <a:lnSpc>
                <a:spcPct val="150000"/>
              </a:lnSpc>
              <a:spcBef>
                <a:spcPts val="0"/>
              </a:spcBef>
              <a:spcAft>
                <a:spcPts val="800"/>
              </a:spcAft>
              <a:buFont typeface="Symbol" panose="05050102010706020507" pitchFamily="18" charset="2"/>
              <a:buChar char=""/>
              <a:tabLst>
                <a:tab pos="457200" algn="l"/>
              </a:tabLst>
            </a:pPr>
            <a:r>
              <a:rPr lang="en-US" sz="1800" dirty="0">
                <a:latin typeface="Tw Cen MT"/>
                <a:ea typeface="Calibri" panose="020F0502020204030204" pitchFamily="34" charset="0"/>
                <a:cs typeface="Times New Roman"/>
              </a:rPr>
              <a:t>Explanatory </a:t>
            </a:r>
            <a:r>
              <a:rPr lang="en-US" sz="1800" b="1" dirty="0">
                <a:latin typeface="Tw Cen MT"/>
                <a:ea typeface="Calibri" panose="020F0502020204030204" pitchFamily="34" charset="0"/>
                <a:cs typeface="Times New Roman"/>
              </a:rPr>
              <a:t>variables that influence OUTCOME are Duration of Stay</a:t>
            </a:r>
            <a:r>
              <a:rPr lang="en-US" sz="1800" dirty="0">
                <a:latin typeface="Tw Cen MT"/>
                <a:ea typeface="Calibri" panose="020F0502020204030204" pitchFamily="34" charset="0"/>
                <a:cs typeface="Times New Roman"/>
              </a:rPr>
              <a:t> &amp; EF.</a:t>
            </a:r>
            <a:endParaRPr lang="en-US" sz="1800" dirty="0">
              <a:effectLst/>
              <a:latin typeface="Tw Cen MT"/>
              <a:ea typeface="Calibri" panose="020F0502020204030204" pitchFamily="34" charset="0"/>
              <a:cs typeface="Times New Roman" panose="02020603050405020304" pitchFamily="18" charset="0"/>
            </a:endParaRPr>
          </a:p>
          <a:p>
            <a:pPr marL="342900" indent="-342900">
              <a:lnSpc>
                <a:spcPct val="150000"/>
              </a:lnSpc>
              <a:spcBef>
                <a:spcPts val="0"/>
              </a:spcBef>
              <a:spcAft>
                <a:spcPts val="800"/>
              </a:spcAft>
              <a:buFont typeface="Symbol" panose="05050102010706020507" pitchFamily="18" charset="2"/>
              <a:buChar char=""/>
              <a:tabLst>
                <a:tab pos="457200" algn="l"/>
              </a:tabLst>
            </a:pPr>
            <a:r>
              <a:rPr lang="en-US" sz="1800" dirty="0">
                <a:latin typeface="Tw Cen MT"/>
                <a:ea typeface="Calibri" panose="020F0502020204030204" pitchFamily="34" charset="0"/>
                <a:cs typeface="Times New Roman"/>
              </a:rPr>
              <a:t>Gaussian Naïve Bayes has the worst accuracy and </a:t>
            </a:r>
            <a:r>
              <a:rPr lang="en-US" sz="1800" b="1" dirty="0">
                <a:latin typeface="Tw Cen MT"/>
                <a:ea typeface="Calibri" panose="020F0502020204030204" pitchFamily="34" charset="0"/>
                <a:cs typeface="Times New Roman"/>
              </a:rPr>
              <a:t>Random Forest</a:t>
            </a:r>
            <a:r>
              <a:rPr lang="en-US" sz="1800" dirty="0">
                <a:latin typeface="Tw Cen MT"/>
                <a:ea typeface="Calibri" panose="020F0502020204030204" pitchFamily="34" charset="0"/>
                <a:cs typeface="Times New Roman"/>
              </a:rPr>
              <a:t> Classifier(n=350) has the </a:t>
            </a:r>
            <a:r>
              <a:rPr lang="en-US" sz="1800" b="1" dirty="0">
                <a:latin typeface="Tw Cen MT"/>
                <a:ea typeface="Calibri" panose="020F0502020204030204" pitchFamily="34" charset="0"/>
                <a:cs typeface="Times New Roman"/>
              </a:rPr>
              <a:t>best accuracy for</a:t>
            </a:r>
            <a:r>
              <a:rPr lang="en-US" sz="1800" dirty="0">
                <a:latin typeface="Tw Cen MT"/>
                <a:ea typeface="Calibri" panose="020F0502020204030204" pitchFamily="34" charset="0"/>
                <a:cs typeface="Times New Roman"/>
              </a:rPr>
              <a:t> response variable </a:t>
            </a:r>
            <a:r>
              <a:rPr lang="en-US" sz="1800" b="1" dirty="0">
                <a:latin typeface="Tw Cen MT"/>
                <a:ea typeface="Calibri" panose="020F0502020204030204" pitchFamily="34" charset="0"/>
                <a:cs typeface="Times New Roman"/>
              </a:rPr>
              <a:t>OUTCOME</a:t>
            </a:r>
            <a:r>
              <a:rPr lang="en-US" sz="1800" dirty="0">
                <a:latin typeface="Tw Cen MT"/>
                <a:ea typeface="Calibri" panose="020F0502020204030204" pitchFamily="34" charset="0"/>
                <a:cs typeface="Times New Roman"/>
              </a:rPr>
              <a:t>.</a:t>
            </a:r>
            <a:endParaRPr lang="en-US" sz="1800" dirty="0">
              <a:latin typeface="Tw Cen MT"/>
              <a:ea typeface="Calibri" panose="020F0502020204030204" pitchFamily="34" charset="0"/>
              <a:cs typeface="Times New Roman" panose="02020603050405020304" pitchFamily="18" charset="0"/>
            </a:endParaRPr>
          </a:p>
          <a:p>
            <a:pPr marL="342900" indent="-342900">
              <a:lnSpc>
                <a:spcPct val="150000"/>
              </a:lnSpc>
              <a:spcBef>
                <a:spcPts val="0"/>
              </a:spcBef>
              <a:spcAft>
                <a:spcPts val="800"/>
              </a:spcAft>
              <a:buFont typeface="Symbol" panose="05050102010706020507" pitchFamily="18" charset="2"/>
              <a:buChar char=""/>
              <a:tabLst>
                <a:tab pos="457200" algn="l"/>
              </a:tabLst>
            </a:pPr>
            <a:r>
              <a:rPr lang="en-US" sz="1800" dirty="0">
                <a:latin typeface="Tw Cen MT"/>
                <a:ea typeface="Calibri" panose="020F0502020204030204" pitchFamily="34" charset="0"/>
                <a:cs typeface="Times New Roman"/>
              </a:rPr>
              <a:t>For "</a:t>
            </a:r>
            <a:r>
              <a:rPr lang="en-US" sz="1800" b="1" dirty="0">
                <a:latin typeface="Tw Cen MT"/>
                <a:ea typeface="Calibri" panose="020F0502020204030204" pitchFamily="34" charset="0"/>
                <a:cs typeface="Times New Roman"/>
              </a:rPr>
              <a:t>DURATION OF STAY</a:t>
            </a:r>
            <a:r>
              <a:rPr lang="en-US" sz="1800" dirty="0">
                <a:latin typeface="Tw Cen MT"/>
                <a:ea typeface="Calibri" panose="020F0502020204030204" pitchFamily="34" charset="0"/>
                <a:cs typeface="Times New Roman"/>
              </a:rPr>
              <a:t>", the explanatory variables could </a:t>
            </a:r>
            <a:r>
              <a:rPr lang="en-US" sz="1800" b="1" dirty="0">
                <a:latin typeface="Tw Cen MT"/>
                <a:ea typeface="Calibri" panose="020F0502020204030204" pitchFamily="34" charset="0"/>
                <a:cs typeface="Times New Roman"/>
              </a:rPr>
              <a:t>not achieve a high degree of accuracy</a:t>
            </a:r>
            <a:endParaRPr lang="en-US" sz="1800" b="1" dirty="0">
              <a:latin typeface="Tw Cen MT"/>
              <a:ea typeface="Calibri" panose="020F0502020204030204" pitchFamily="34" charset="0"/>
              <a:cs typeface="Times New Roman" panose="02020603050405020304" pitchFamily="18" charset="0"/>
            </a:endParaRPr>
          </a:p>
          <a:p>
            <a:pPr marL="342900" indent="-342900">
              <a:lnSpc>
                <a:spcPct val="150000"/>
              </a:lnSpc>
              <a:spcBef>
                <a:spcPts val="0"/>
              </a:spcBef>
              <a:spcAft>
                <a:spcPts val="800"/>
              </a:spcAft>
              <a:buFont typeface="Symbol" panose="05050102010706020507" pitchFamily="18" charset="2"/>
              <a:buChar char=""/>
              <a:tabLst>
                <a:tab pos="457200" algn="l"/>
              </a:tabLst>
            </a:pPr>
            <a:r>
              <a:rPr lang="en-US" sz="1800" b="1" dirty="0">
                <a:solidFill>
                  <a:srgbClr val="FFFFFF"/>
                </a:solidFill>
                <a:latin typeface="Tw Cen MT"/>
                <a:ea typeface="Calibri" panose="020F0502020204030204" pitchFamily="34" charset="0"/>
                <a:cs typeface="Times New Roman"/>
              </a:rPr>
              <a:t>Age is the main explanatory variable for “DURATION OF STAY</a:t>
            </a:r>
            <a:r>
              <a:rPr lang="en-US" sz="1800" dirty="0">
                <a:solidFill>
                  <a:srgbClr val="FFFFFF"/>
                </a:solidFill>
                <a:latin typeface="Tw Cen MT"/>
                <a:ea typeface="Calibri" panose="020F0502020204030204" pitchFamily="34" charset="0"/>
                <a:cs typeface="Times New Roman"/>
              </a:rPr>
              <a:t>"</a:t>
            </a:r>
            <a:endParaRPr lang="en-US" sz="1800" dirty="0">
              <a:solidFill>
                <a:srgbClr val="FFFFFF"/>
              </a:solidFill>
              <a:latin typeface="Tw Cen MT"/>
              <a:ea typeface="Calibri" panose="020F0502020204030204" pitchFamily="34" charset="0"/>
              <a:cs typeface="Times New Roman" panose="02020603050405020304" pitchFamily="18" charset="0"/>
            </a:endParaRPr>
          </a:p>
          <a:p>
            <a:pPr marL="342900" indent="-342900">
              <a:lnSpc>
                <a:spcPct val="150000"/>
              </a:lnSpc>
              <a:spcBef>
                <a:spcPts val="0"/>
              </a:spcBef>
              <a:spcAft>
                <a:spcPts val="800"/>
              </a:spcAft>
              <a:buFont typeface="Symbol" panose="05050102010706020507" pitchFamily="18" charset="2"/>
              <a:buChar char=""/>
              <a:tabLst>
                <a:tab pos="457200" algn="l"/>
              </a:tabLst>
            </a:pPr>
            <a:r>
              <a:rPr lang="en-US" sz="1800" dirty="0">
                <a:solidFill>
                  <a:srgbClr val="FFFFFF"/>
                </a:solidFill>
                <a:latin typeface="Tw Cen MT"/>
                <a:ea typeface="Calibri" panose="020F0502020204030204" pitchFamily="34" charset="0"/>
                <a:cs typeface="Times New Roman"/>
              </a:rPr>
              <a:t>Of all methods employed in Machine Learning for </a:t>
            </a:r>
            <a:r>
              <a:rPr lang="en-US" sz="1800" b="1" dirty="0">
                <a:solidFill>
                  <a:srgbClr val="FFFFFF"/>
                </a:solidFill>
                <a:latin typeface="Tw Cen MT"/>
                <a:ea typeface="Calibri" panose="020F0502020204030204" pitchFamily="34" charset="0"/>
                <a:cs typeface="Times New Roman"/>
              </a:rPr>
              <a:t>"DURATION OF STAY", </a:t>
            </a:r>
            <a:r>
              <a:rPr lang="en-US" sz="1800" dirty="0">
                <a:solidFill>
                  <a:srgbClr val="FFFFFF"/>
                </a:solidFill>
                <a:latin typeface="Tw Cen MT"/>
                <a:ea typeface="Calibri" panose="020F0502020204030204" pitchFamily="34" charset="0"/>
                <a:cs typeface="Times New Roman"/>
              </a:rPr>
              <a:t>the </a:t>
            </a:r>
            <a:r>
              <a:rPr lang="en-US" sz="1800" b="1" dirty="0">
                <a:solidFill>
                  <a:srgbClr val="FFFFFF"/>
                </a:solidFill>
                <a:latin typeface="Tw Cen MT"/>
                <a:ea typeface="Calibri" panose="020F0502020204030204" pitchFamily="34" charset="0"/>
                <a:cs typeface="Times New Roman"/>
              </a:rPr>
              <a:t>KNN Regressor with k folds </a:t>
            </a:r>
            <a:r>
              <a:rPr lang="en-US" sz="1800" dirty="0">
                <a:solidFill>
                  <a:srgbClr val="FFFFFF"/>
                </a:solidFill>
                <a:latin typeface="Tw Cen MT"/>
                <a:ea typeface="Calibri" panose="020F0502020204030204" pitchFamily="34" charset="0"/>
                <a:cs typeface="Times New Roman"/>
              </a:rPr>
              <a:t>splitting produced the least MSE value.</a:t>
            </a:r>
            <a:endParaRPr lang="en-US" sz="1800" dirty="0">
              <a:solidFill>
                <a:srgbClr val="FFFFFF"/>
              </a:solidFill>
              <a:latin typeface="Tw Cen MT"/>
              <a:ea typeface="Calibri" panose="020F0502020204030204" pitchFamily="34" charset="0"/>
              <a:cs typeface="Times New Roman" panose="02020603050405020304" pitchFamily="18" charset="0"/>
            </a:endParaRPr>
          </a:p>
          <a:p>
            <a:pPr marL="0" indent="0">
              <a:lnSpc>
                <a:spcPct val="100000"/>
              </a:lnSpc>
              <a:spcBef>
                <a:spcPts val="0"/>
              </a:spcBef>
              <a:spcAft>
                <a:spcPts val="800"/>
              </a:spcAft>
              <a:buNone/>
              <a:tabLst>
                <a:tab pos="457200" algn="l"/>
              </a:tabLst>
            </a:pPr>
            <a:endParaRPr lang="en-US" sz="1800" dirty="0">
              <a:solidFill>
                <a:srgbClr val="000000"/>
              </a:solidFill>
              <a:latin typeface="Tw Cen MT"/>
              <a:ea typeface="Calibri" panose="020F0502020204030204" pitchFamily="34" charset="0"/>
              <a:cs typeface="Times New Roman" panose="02020603050405020304" pitchFamily="18" charset="0"/>
            </a:endParaRPr>
          </a:p>
          <a:p>
            <a:pPr marL="342900" indent="-342900">
              <a:lnSpc>
                <a:spcPct val="100000"/>
              </a:lnSpc>
              <a:spcBef>
                <a:spcPts val="0"/>
              </a:spcBef>
              <a:spcAft>
                <a:spcPts val="800"/>
              </a:spcAft>
              <a:buFont typeface="Symbol" panose="05050102010706020507" pitchFamily="18" charset="2"/>
              <a:buChar char=""/>
              <a:tabLst>
                <a:tab pos="457200" algn="l"/>
              </a:tabLst>
            </a:pPr>
            <a:endParaRPr lang="en-US" sz="1800" dirty="0">
              <a:latin typeface="Tw Cen MT"/>
              <a:ea typeface="Calibri" panose="020F0502020204030204" pitchFamily="34" charset="0"/>
              <a:cs typeface="Times New Roman" panose="02020603050405020304" pitchFamily="18" charset="0"/>
            </a:endParaRPr>
          </a:p>
          <a:p>
            <a:pPr marL="342900" indent="-342900">
              <a:lnSpc>
                <a:spcPct val="100000"/>
              </a:lnSpc>
              <a:spcBef>
                <a:spcPts val="0"/>
              </a:spcBef>
              <a:spcAft>
                <a:spcPts val="800"/>
              </a:spcAft>
              <a:buFont typeface="Symbol" panose="05050102010706020507" pitchFamily="18" charset="2"/>
              <a:buChar char=""/>
              <a:tabLst>
                <a:tab pos="457200" algn="l"/>
              </a:tabLst>
            </a:pPr>
            <a:endParaRPr lang="en-US" sz="1800" dirty="0">
              <a:latin typeface="Tw Cen MT"/>
              <a:ea typeface="Calibri" panose="020F0502020204030204" pitchFamily="34" charset="0"/>
              <a:cs typeface="Times New Roman" panose="02020603050405020304" pitchFamily="18" charset="0"/>
            </a:endParaRPr>
          </a:p>
          <a:p>
            <a:pPr marL="342900" indent="-342900">
              <a:lnSpc>
                <a:spcPct val="100000"/>
              </a:lnSpc>
              <a:spcBef>
                <a:spcPts val="0"/>
              </a:spcBef>
              <a:spcAft>
                <a:spcPts val="800"/>
              </a:spcAft>
              <a:buFont typeface="Symbol" panose="05050102010706020507" pitchFamily="18" charset="2"/>
              <a:buChar char=""/>
              <a:tabLst>
                <a:tab pos="457200" algn="l"/>
              </a:tabLst>
            </a:pPr>
            <a:endParaRPr lang="en-US" sz="1800" dirty="0">
              <a:latin typeface="Tw Cen MT"/>
              <a:ea typeface="Calibri" panose="020F0502020204030204" pitchFamily="34" charset="0"/>
              <a:cs typeface="Times New Roman" panose="02020603050405020304" pitchFamily="18" charset="0"/>
            </a:endParaRPr>
          </a:p>
          <a:p>
            <a:pPr marL="0" indent="0">
              <a:lnSpc>
                <a:spcPct val="100000"/>
              </a:lnSpc>
              <a:spcBef>
                <a:spcPts val="0"/>
              </a:spcBef>
              <a:spcAft>
                <a:spcPts val="800"/>
              </a:spcAft>
              <a:buNone/>
              <a:tabLst>
                <a:tab pos="457200" algn="l"/>
              </a:tabLst>
            </a:pPr>
            <a:endParaRPr lang="en-US" sz="1800" dirty="0">
              <a:latin typeface="Tw Cen MT"/>
              <a:ea typeface="Calibri" panose="020F0502020204030204" pitchFamily="34" charset="0"/>
              <a:cs typeface="Times New Roman" panose="02020603050405020304" pitchFamily="18" charset="0"/>
            </a:endParaRPr>
          </a:p>
          <a:p>
            <a:pPr marL="342900" indent="-342900">
              <a:lnSpc>
                <a:spcPct val="100000"/>
              </a:lnSpc>
              <a:spcBef>
                <a:spcPts val="0"/>
              </a:spcBef>
              <a:spcAft>
                <a:spcPts val="800"/>
              </a:spcAft>
              <a:buFont typeface="Symbol" panose="05050102010706020507" pitchFamily="18" charset="2"/>
              <a:buChar char=""/>
              <a:tabLst>
                <a:tab pos="457200" algn="l"/>
              </a:tabLst>
            </a:pPr>
            <a:endParaRPr lang="en-US" sz="1800" dirty="0">
              <a:latin typeface="Tw Cen MT"/>
              <a:ea typeface="Calibri" panose="020F0502020204030204" pitchFamily="34" charset="0"/>
              <a:cs typeface="Times New Roman" panose="02020603050405020304" pitchFamily="18" charset="0"/>
            </a:endParaRPr>
          </a:p>
          <a:p>
            <a:pPr marL="0" indent="0">
              <a:lnSpc>
                <a:spcPct val="106000"/>
              </a:lnSpc>
              <a:spcBef>
                <a:spcPts val="0"/>
              </a:spcBef>
              <a:spcAft>
                <a:spcPts val="800"/>
              </a:spcAft>
              <a:buNone/>
              <a:tabLst>
                <a:tab pos="457200" algn="l"/>
              </a:tabLst>
            </a:pPr>
            <a:endParaRPr lang="en-US" sz="1800" dirty="0">
              <a:latin typeface="Tw Cen M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50321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39" name="Picture 2">
            <a:extLst>
              <a:ext uri="{FF2B5EF4-FFF2-40B4-BE49-F238E27FC236}">
                <a16:creationId xmlns:a16="http://schemas.microsoft.com/office/drawing/2014/main" id="{6551C300-1D7A-46C3-9EF6-0EAC9B1E1F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40" name="Group 1034">
            <a:extLst>
              <a:ext uri="{FF2B5EF4-FFF2-40B4-BE49-F238E27FC236}">
                <a16:creationId xmlns:a16="http://schemas.microsoft.com/office/drawing/2014/main" id="{8EC1EDC6-1B42-4FCD-BC53-B1D05BFF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036" name="Group 1035">
              <a:extLst>
                <a:ext uri="{FF2B5EF4-FFF2-40B4-BE49-F238E27FC236}">
                  <a16:creationId xmlns:a16="http://schemas.microsoft.com/office/drawing/2014/main" id="{633EFBCB-98A2-4F16-B3BB-BF9EC17846B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48" name="Rectangle 5">
                <a:extLst>
                  <a:ext uri="{FF2B5EF4-FFF2-40B4-BE49-F238E27FC236}">
                    <a16:creationId xmlns:a16="http://schemas.microsoft.com/office/drawing/2014/main" id="{B399E29C-9CF8-4BD1-8750-949BA21268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49" name="Freeform 6">
                <a:extLst>
                  <a:ext uri="{FF2B5EF4-FFF2-40B4-BE49-F238E27FC236}">
                    <a16:creationId xmlns:a16="http://schemas.microsoft.com/office/drawing/2014/main" id="{CB02DFF7-56DA-42B6-B49A-C8926B841A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0" name="Freeform 7">
                <a:extLst>
                  <a:ext uri="{FF2B5EF4-FFF2-40B4-BE49-F238E27FC236}">
                    <a16:creationId xmlns:a16="http://schemas.microsoft.com/office/drawing/2014/main" id="{07F77B45-21CD-43DB-AD58-24F814502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1" name="Freeform 8">
                <a:extLst>
                  <a:ext uri="{FF2B5EF4-FFF2-40B4-BE49-F238E27FC236}">
                    <a16:creationId xmlns:a16="http://schemas.microsoft.com/office/drawing/2014/main" id="{F0151C40-12A4-4A09-A8B6-179A062EF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2" name="Freeform 9">
                <a:extLst>
                  <a:ext uri="{FF2B5EF4-FFF2-40B4-BE49-F238E27FC236}">
                    <a16:creationId xmlns:a16="http://schemas.microsoft.com/office/drawing/2014/main" id="{F0146EA7-EB82-410D-A6ED-7C10C525A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3" name="Freeform 10">
                <a:extLst>
                  <a:ext uri="{FF2B5EF4-FFF2-40B4-BE49-F238E27FC236}">
                    <a16:creationId xmlns:a16="http://schemas.microsoft.com/office/drawing/2014/main" id="{20DD5C02-0C86-4FA9-B82A-254EF58D3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4" name="Freeform 11">
                <a:extLst>
                  <a:ext uri="{FF2B5EF4-FFF2-40B4-BE49-F238E27FC236}">
                    <a16:creationId xmlns:a16="http://schemas.microsoft.com/office/drawing/2014/main" id="{19ED9FD5-1147-400A-8A32-82A74F7AD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5" name="Freeform 12">
                <a:extLst>
                  <a:ext uri="{FF2B5EF4-FFF2-40B4-BE49-F238E27FC236}">
                    <a16:creationId xmlns:a16="http://schemas.microsoft.com/office/drawing/2014/main" id="{E79E6A0D-4D79-4788-8769-B989488019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6" name="Freeform 13">
                <a:extLst>
                  <a:ext uri="{FF2B5EF4-FFF2-40B4-BE49-F238E27FC236}">
                    <a16:creationId xmlns:a16="http://schemas.microsoft.com/office/drawing/2014/main" id="{A6F42038-BF59-409A-902B-AD7799149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7" name="Freeform 14">
                <a:extLst>
                  <a:ext uri="{FF2B5EF4-FFF2-40B4-BE49-F238E27FC236}">
                    <a16:creationId xmlns:a16="http://schemas.microsoft.com/office/drawing/2014/main" id="{D8B0BD48-5982-4C95-A7C8-E0D230645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8" name="Freeform 15">
                <a:extLst>
                  <a:ext uri="{FF2B5EF4-FFF2-40B4-BE49-F238E27FC236}">
                    <a16:creationId xmlns:a16="http://schemas.microsoft.com/office/drawing/2014/main" id="{F6C539D3-C6BD-4FB0-AA91-5AF1BF14C5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9" name="Line 16">
                <a:extLst>
                  <a:ext uri="{FF2B5EF4-FFF2-40B4-BE49-F238E27FC236}">
                    <a16:creationId xmlns:a16="http://schemas.microsoft.com/office/drawing/2014/main" id="{34F70AD6-B8F4-4F9D-8593-D4047107BD9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60" name="Freeform 17">
                <a:extLst>
                  <a:ext uri="{FF2B5EF4-FFF2-40B4-BE49-F238E27FC236}">
                    <a16:creationId xmlns:a16="http://schemas.microsoft.com/office/drawing/2014/main" id="{51EAB0E0-5DE2-4906-80B0-211A62478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1" name="Freeform 18">
                <a:extLst>
                  <a:ext uri="{FF2B5EF4-FFF2-40B4-BE49-F238E27FC236}">
                    <a16:creationId xmlns:a16="http://schemas.microsoft.com/office/drawing/2014/main" id="{38E8B65E-526B-458D-85A5-21C0A1A74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2" name="Freeform 19">
                <a:extLst>
                  <a:ext uri="{FF2B5EF4-FFF2-40B4-BE49-F238E27FC236}">
                    <a16:creationId xmlns:a16="http://schemas.microsoft.com/office/drawing/2014/main" id="{CCE331A2-5388-42F4-A175-69310C1BE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3" name="Freeform 20">
                <a:extLst>
                  <a:ext uri="{FF2B5EF4-FFF2-40B4-BE49-F238E27FC236}">
                    <a16:creationId xmlns:a16="http://schemas.microsoft.com/office/drawing/2014/main" id="{4E758D69-ACA2-4888-84BB-B05B1FAF2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4" name="Rectangle 21">
                <a:extLst>
                  <a:ext uri="{FF2B5EF4-FFF2-40B4-BE49-F238E27FC236}">
                    <a16:creationId xmlns:a16="http://schemas.microsoft.com/office/drawing/2014/main" id="{078AAA22-796B-4F0E-85DA-B8B0E81115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65" name="Freeform 22">
                <a:extLst>
                  <a:ext uri="{FF2B5EF4-FFF2-40B4-BE49-F238E27FC236}">
                    <a16:creationId xmlns:a16="http://schemas.microsoft.com/office/drawing/2014/main" id="{D1254A9A-3E31-4A25-9A91-F9BC6CF6A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6" name="Freeform 23">
                <a:extLst>
                  <a:ext uri="{FF2B5EF4-FFF2-40B4-BE49-F238E27FC236}">
                    <a16:creationId xmlns:a16="http://schemas.microsoft.com/office/drawing/2014/main" id="{18CADB3C-936C-476A-A261-28DD5ABA73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7" name="Freeform 24">
                <a:extLst>
                  <a:ext uri="{FF2B5EF4-FFF2-40B4-BE49-F238E27FC236}">
                    <a16:creationId xmlns:a16="http://schemas.microsoft.com/office/drawing/2014/main" id="{771961D1-28D7-4CC1-A720-2933E8B91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8" name="Freeform 25">
                <a:extLst>
                  <a:ext uri="{FF2B5EF4-FFF2-40B4-BE49-F238E27FC236}">
                    <a16:creationId xmlns:a16="http://schemas.microsoft.com/office/drawing/2014/main" id="{E7B8B616-B89E-4A1C-98DE-13B8B93947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9" name="Freeform 26">
                <a:extLst>
                  <a:ext uri="{FF2B5EF4-FFF2-40B4-BE49-F238E27FC236}">
                    <a16:creationId xmlns:a16="http://schemas.microsoft.com/office/drawing/2014/main" id="{5D6CC1A1-D003-44BA-87E4-B3A7F3D30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0" name="Freeform 27">
                <a:extLst>
                  <a:ext uri="{FF2B5EF4-FFF2-40B4-BE49-F238E27FC236}">
                    <a16:creationId xmlns:a16="http://schemas.microsoft.com/office/drawing/2014/main" id="{FF32749B-B34C-4FCB-A33A-0478844A9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1" name="Freeform 28">
                <a:extLst>
                  <a:ext uri="{FF2B5EF4-FFF2-40B4-BE49-F238E27FC236}">
                    <a16:creationId xmlns:a16="http://schemas.microsoft.com/office/drawing/2014/main" id="{4455F261-AC57-4085-8989-4DBED747F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2" name="Freeform 29">
                <a:extLst>
                  <a:ext uri="{FF2B5EF4-FFF2-40B4-BE49-F238E27FC236}">
                    <a16:creationId xmlns:a16="http://schemas.microsoft.com/office/drawing/2014/main" id="{57CEA90D-DB58-4EC0-A55C-15FAF59E0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3" name="Freeform 30">
                <a:extLst>
                  <a:ext uri="{FF2B5EF4-FFF2-40B4-BE49-F238E27FC236}">
                    <a16:creationId xmlns:a16="http://schemas.microsoft.com/office/drawing/2014/main" id="{66BBB005-2E38-496A-A46C-FD2B0605C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4" name="Freeform 31">
                <a:extLst>
                  <a:ext uri="{FF2B5EF4-FFF2-40B4-BE49-F238E27FC236}">
                    <a16:creationId xmlns:a16="http://schemas.microsoft.com/office/drawing/2014/main" id="{E1A7618C-DE9D-401A-AD7A-784F19DA85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037" name="Group 1036">
              <a:extLst>
                <a:ext uri="{FF2B5EF4-FFF2-40B4-BE49-F238E27FC236}">
                  <a16:creationId xmlns:a16="http://schemas.microsoft.com/office/drawing/2014/main" id="{5E441C57-A0CF-4D49-9609-55CB4646BD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38" name="Freeform 32">
                <a:extLst>
                  <a:ext uri="{FF2B5EF4-FFF2-40B4-BE49-F238E27FC236}">
                    <a16:creationId xmlns:a16="http://schemas.microsoft.com/office/drawing/2014/main" id="{2D3240AD-75B9-452B-9967-D05B40DE5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9" name="Freeform 33">
                <a:extLst>
                  <a:ext uri="{FF2B5EF4-FFF2-40B4-BE49-F238E27FC236}">
                    <a16:creationId xmlns:a16="http://schemas.microsoft.com/office/drawing/2014/main" id="{6A557EE5-4777-4655-A433-05006D841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0" name="Freeform 34">
                <a:extLst>
                  <a:ext uri="{FF2B5EF4-FFF2-40B4-BE49-F238E27FC236}">
                    <a16:creationId xmlns:a16="http://schemas.microsoft.com/office/drawing/2014/main" id="{6B721B6E-8FF2-470B-A180-C594E8271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1" name="Freeform 35">
                <a:extLst>
                  <a:ext uri="{FF2B5EF4-FFF2-40B4-BE49-F238E27FC236}">
                    <a16:creationId xmlns:a16="http://schemas.microsoft.com/office/drawing/2014/main" id="{23E045A6-2D54-488D-B5F0-688518430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2" name="Freeform 36">
                <a:extLst>
                  <a:ext uri="{FF2B5EF4-FFF2-40B4-BE49-F238E27FC236}">
                    <a16:creationId xmlns:a16="http://schemas.microsoft.com/office/drawing/2014/main" id="{2A4F07ED-57C7-4FF7-ABF8-793FC03A2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3" name="Freeform 37">
                <a:extLst>
                  <a:ext uri="{FF2B5EF4-FFF2-40B4-BE49-F238E27FC236}">
                    <a16:creationId xmlns:a16="http://schemas.microsoft.com/office/drawing/2014/main" id="{8829D0E6-D04F-4297-A784-6837F13E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4" name="Freeform 38">
                <a:extLst>
                  <a:ext uri="{FF2B5EF4-FFF2-40B4-BE49-F238E27FC236}">
                    <a16:creationId xmlns:a16="http://schemas.microsoft.com/office/drawing/2014/main" id="{9477D3D3-AA00-446F-B05D-EBBA25D3C9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5" name="Freeform 39">
                <a:extLst>
                  <a:ext uri="{FF2B5EF4-FFF2-40B4-BE49-F238E27FC236}">
                    <a16:creationId xmlns:a16="http://schemas.microsoft.com/office/drawing/2014/main" id="{5AC450AD-A350-42FA-B7EA-103D4416B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6" name="Freeform 40">
                <a:extLst>
                  <a:ext uri="{FF2B5EF4-FFF2-40B4-BE49-F238E27FC236}">
                    <a16:creationId xmlns:a16="http://schemas.microsoft.com/office/drawing/2014/main" id="{A10F783A-EC27-47BE-A21D-3531A036FA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7" name="Rectangle 41">
                <a:extLst>
                  <a:ext uri="{FF2B5EF4-FFF2-40B4-BE49-F238E27FC236}">
                    <a16:creationId xmlns:a16="http://schemas.microsoft.com/office/drawing/2014/main" id="{A2CBE444-D00C-4C80-9F29-42A250C50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1076" name="Rectangle 1075">
            <a:extLst>
              <a:ext uri="{FF2B5EF4-FFF2-40B4-BE49-F238E27FC236}">
                <a16:creationId xmlns:a16="http://schemas.microsoft.com/office/drawing/2014/main" id="{E22AC1FF-9472-4A93-BE19-AE0C24FE5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D6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Rectangle 1077">
            <a:extLst>
              <a:ext uri="{FF2B5EF4-FFF2-40B4-BE49-F238E27FC236}">
                <a16:creationId xmlns:a16="http://schemas.microsoft.com/office/drawing/2014/main" id="{C06A1397-64E0-4853-ADE2-3EE143B26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5899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Thank You Images – Browse 223,973 Stock Photos, Vectors, and Video | Adobe  Stock">
            <a:extLst>
              <a:ext uri="{FF2B5EF4-FFF2-40B4-BE49-F238E27FC236}">
                <a16:creationId xmlns:a16="http://schemas.microsoft.com/office/drawing/2014/main" id="{8641805A-A473-BC11-39F1-F84E415313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8" r="1" b="9042"/>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0A7D18-9C66-773D-107B-9E73D427DACB}"/>
              </a:ext>
            </a:extLst>
          </p:cNvPr>
          <p:cNvSpPr txBox="1"/>
          <p:nvPr/>
        </p:nvSpPr>
        <p:spPr>
          <a:xfrm>
            <a:off x="2777596" y="5422900"/>
            <a:ext cx="6101644" cy="369332"/>
          </a:xfrm>
          <a:prstGeom prst="rect">
            <a:avLst/>
          </a:prstGeom>
          <a:noFill/>
        </p:spPr>
        <p:txBody>
          <a:bodyPr wrap="square">
            <a:spAutoFit/>
          </a:bodyPr>
          <a:lstStyle/>
          <a:p>
            <a:pPr marL="0" indent="0" algn="ctr">
              <a:buNone/>
            </a:pPr>
            <a:r>
              <a:rPr lang="en-US" sz="1800" b="1" dirty="0">
                <a:latin typeface="Cooper Black"/>
              </a:rPr>
              <a:t>ANY QUESTIONS?</a:t>
            </a:r>
          </a:p>
        </p:txBody>
      </p:sp>
    </p:spTree>
    <p:extLst>
      <p:ext uri="{BB962C8B-B14F-4D97-AF65-F5344CB8AC3E}">
        <p14:creationId xmlns:p14="http://schemas.microsoft.com/office/powerpoint/2010/main" val="3537741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36A474D-2089-4D29-D96B-8E6EDAE33868}"/>
              </a:ext>
            </a:extLst>
          </p:cNvPr>
          <p:cNvSpPr>
            <a:spLocks noGrp="1"/>
          </p:cNvSpPr>
          <p:nvPr>
            <p:ph idx="1"/>
          </p:nvPr>
        </p:nvSpPr>
        <p:spPr>
          <a:xfrm>
            <a:off x="1270061" y="438500"/>
            <a:ext cx="10400804" cy="3541714"/>
          </a:xfrm>
        </p:spPr>
        <p:txBody>
          <a:bodyPr vert="horz" lIns="91440" tIns="45720" rIns="91440" bIns="45720" rtlCol="0" anchor="t">
            <a:noAutofit/>
          </a:bodyPr>
          <a:lstStyle/>
          <a:p>
            <a:pPr marL="0" indent="0">
              <a:buNone/>
            </a:pPr>
            <a:r>
              <a:rPr lang="en-US" b="1" dirty="0">
                <a:solidFill>
                  <a:schemeClr val="bg1"/>
                </a:solidFill>
              </a:rPr>
              <a:t>REFERENCES</a:t>
            </a:r>
          </a:p>
          <a:p>
            <a:pPr>
              <a:buNone/>
            </a:pPr>
            <a:r>
              <a:rPr lang="en-US" sz="1800" dirty="0">
                <a:solidFill>
                  <a:schemeClr val="bg1"/>
                </a:solidFill>
                <a:ea typeface="+mn-lt"/>
                <a:cs typeface="+mn-lt"/>
              </a:rPr>
              <a:t>1.Hospital Admissions Data, Kaggle. Available at </a:t>
            </a:r>
            <a:r>
              <a:rPr lang="en-US" sz="1800" u="sng" dirty="0">
                <a:solidFill>
                  <a:schemeClr val="bg1"/>
                </a:solidFill>
                <a:ea typeface="+mn-lt"/>
                <a:cs typeface="+mn-lt"/>
                <a:hlinkClick r:id="rId2">
                  <a:extLst>
                    <a:ext uri="{A12FA001-AC4F-418D-AE19-62706E023703}">
                      <ahyp:hlinkClr xmlns:ahyp="http://schemas.microsoft.com/office/drawing/2018/hyperlinkcolor" val="tx"/>
                    </a:ext>
                  </a:extLst>
                </a:hlinkClick>
              </a:rPr>
              <a:t>https://www.kaggle.com/datasets/ashishsahani/hospital-admissions-data/discussion/302894?resource=download&amp;select=HDHI+Admission+data.csv</a:t>
            </a:r>
            <a:r>
              <a:rPr lang="en-US" sz="1800" dirty="0">
                <a:solidFill>
                  <a:schemeClr val="bg1"/>
                </a:solidFill>
                <a:ea typeface="+mn-lt"/>
                <a:cs typeface="+mn-lt"/>
              </a:rPr>
              <a:t> (accessed on Jan. 25,2023).</a:t>
            </a:r>
            <a:endParaRPr lang="en-US" sz="1800" dirty="0">
              <a:solidFill>
                <a:schemeClr val="bg1"/>
              </a:solidFill>
            </a:endParaRPr>
          </a:p>
          <a:p>
            <a:pPr>
              <a:buNone/>
            </a:pPr>
            <a:r>
              <a:rPr lang="en-US" sz="1800" dirty="0">
                <a:solidFill>
                  <a:schemeClr val="bg1"/>
                </a:solidFill>
                <a:ea typeface="+mn-lt"/>
                <a:cs typeface="+mn-lt"/>
              </a:rPr>
              <a:t>2.Bollepalli, S.C.; Sahani, A.K.; Aslam, N.; Mohan, B.; Kulkarni, K.; Goyal, A.; Singh, B.; Singh, G.; Mittal, A.; Tandon, R.; Chhabra, S.T.; Wander, G.S.; </a:t>
            </a:r>
            <a:r>
              <a:rPr lang="en-US" sz="1800" dirty="0" err="1">
                <a:solidFill>
                  <a:schemeClr val="bg1"/>
                </a:solidFill>
                <a:ea typeface="+mn-lt"/>
                <a:cs typeface="+mn-lt"/>
              </a:rPr>
              <a:t>Armoundas</a:t>
            </a:r>
            <a:r>
              <a:rPr lang="en-US" sz="1800" dirty="0">
                <a:solidFill>
                  <a:schemeClr val="bg1"/>
                </a:solidFill>
                <a:ea typeface="+mn-lt"/>
                <a:cs typeface="+mn-lt"/>
              </a:rPr>
              <a:t>, A.A. An Optimized Machine Learning Model Accurately Predicts In-Hospital Outcomes at Admission to a Cardiac Unit. December 12,2022, Kaggle. Available at </a:t>
            </a:r>
            <a:r>
              <a:rPr lang="en-US" sz="1800" u="sng" dirty="0">
                <a:solidFill>
                  <a:schemeClr val="bg1"/>
                </a:solidFill>
                <a:ea typeface="+mn-lt"/>
                <a:cs typeface="+mn-lt"/>
                <a:hlinkClick r:id="rId3">
                  <a:extLst>
                    <a:ext uri="{A12FA001-AC4F-418D-AE19-62706E023703}">
                      <ahyp:hlinkClr xmlns:ahyp="http://schemas.microsoft.com/office/drawing/2018/hyperlinkcolor" val="tx"/>
                    </a:ext>
                  </a:extLst>
                </a:hlinkClick>
              </a:rPr>
              <a:t>https://doi.org/10.3390/diagnostics12020241</a:t>
            </a:r>
            <a:r>
              <a:rPr lang="en-US" sz="1800" dirty="0">
                <a:solidFill>
                  <a:schemeClr val="bg1"/>
                </a:solidFill>
                <a:ea typeface="+mn-lt"/>
                <a:cs typeface="+mn-lt"/>
              </a:rPr>
              <a:t> (accessed on Jan. 30,2023).</a:t>
            </a:r>
            <a:endParaRPr lang="en-US" sz="1800" dirty="0">
              <a:solidFill>
                <a:schemeClr val="bg1"/>
              </a:solidFill>
            </a:endParaRPr>
          </a:p>
          <a:p>
            <a:pPr>
              <a:buNone/>
            </a:pPr>
            <a:r>
              <a:rPr lang="en-US" sz="1800" dirty="0">
                <a:solidFill>
                  <a:schemeClr val="bg1"/>
                </a:solidFill>
                <a:ea typeface="+mn-lt"/>
                <a:cs typeface="+mn-lt"/>
              </a:rPr>
              <a:t>3.Attribution-NonCommercial-ShareAlike 4.0 International (CC BY-NC-SA 4.0),Creative Commons, Available at </a:t>
            </a:r>
            <a:r>
              <a:rPr lang="en-US" sz="1800" u="sng" dirty="0">
                <a:solidFill>
                  <a:schemeClr val="bg1"/>
                </a:solidFill>
                <a:ea typeface="+mn-lt"/>
                <a:cs typeface="+mn-lt"/>
                <a:hlinkClick r:id="rId4">
                  <a:extLst>
                    <a:ext uri="{A12FA001-AC4F-418D-AE19-62706E023703}">
                      <ahyp:hlinkClr xmlns:ahyp="http://schemas.microsoft.com/office/drawing/2018/hyperlinkcolor" val="tx"/>
                    </a:ext>
                  </a:extLst>
                </a:hlinkClick>
              </a:rPr>
              <a:t>https://creativecommons.org/licenses/by-nc-sa/4.0/</a:t>
            </a:r>
            <a:r>
              <a:rPr lang="en-US" sz="1800" dirty="0">
                <a:solidFill>
                  <a:schemeClr val="bg1"/>
                </a:solidFill>
                <a:ea typeface="+mn-lt"/>
                <a:cs typeface="+mn-lt"/>
              </a:rPr>
              <a:t> (accessed on Jan. 30,2023).</a:t>
            </a:r>
            <a:endParaRPr lang="en-US" sz="1800" dirty="0">
              <a:solidFill>
                <a:schemeClr val="bg1"/>
              </a:solidFill>
            </a:endParaRPr>
          </a:p>
          <a:p>
            <a:pPr>
              <a:buNone/>
            </a:pPr>
            <a:r>
              <a:rPr lang="en-US" sz="1800" dirty="0">
                <a:solidFill>
                  <a:schemeClr val="bg1"/>
                </a:solidFill>
                <a:ea typeface="+mn-lt"/>
                <a:cs typeface="+mn-lt"/>
              </a:rPr>
              <a:t>4.Leading causes of death, February 22,2022, Open Canada-Government of Alberta. Available at </a:t>
            </a:r>
            <a:r>
              <a:rPr lang="en-US" sz="1800" u="sng" dirty="0">
                <a:solidFill>
                  <a:schemeClr val="bg1"/>
                </a:solidFill>
                <a:ea typeface="+mn-lt"/>
                <a:cs typeface="+mn-lt"/>
                <a:hlinkClick r:id="rId5">
                  <a:extLst>
                    <a:ext uri="{A12FA001-AC4F-418D-AE19-62706E023703}">
                      <ahyp:hlinkClr xmlns:ahyp="http://schemas.microsoft.com/office/drawing/2018/hyperlinkcolor" val="tx"/>
                    </a:ext>
                  </a:extLst>
                </a:hlinkClick>
              </a:rPr>
              <a:t>https://open.canada.ca/data/en/dataset/03339dc5-fb51-4552-97c7-853688fc428d</a:t>
            </a:r>
            <a:r>
              <a:rPr lang="en-US" sz="1800" dirty="0">
                <a:solidFill>
                  <a:schemeClr val="bg1"/>
                </a:solidFill>
                <a:ea typeface="+mn-lt"/>
                <a:cs typeface="+mn-lt"/>
              </a:rPr>
              <a:t> (accessed on Jan. 28,2023).</a:t>
            </a:r>
            <a:endParaRPr lang="en-US" sz="1800" dirty="0">
              <a:solidFill>
                <a:schemeClr val="bg1"/>
              </a:solidFill>
            </a:endParaRPr>
          </a:p>
          <a:p>
            <a:pPr marL="0" indent="0">
              <a:buNone/>
            </a:pPr>
            <a:endParaRPr lang="en-US" sz="1800" dirty="0"/>
          </a:p>
        </p:txBody>
      </p:sp>
    </p:spTree>
    <p:extLst>
      <p:ext uri="{BB962C8B-B14F-4D97-AF65-F5344CB8AC3E}">
        <p14:creationId xmlns:p14="http://schemas.microsoft.com/office/powerpoint/2010/main" val="4186203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1ABCB40D-3E85-BCAB-9460-EC532AD328A1}"/>
              </a:ext>
            </a:extLst>
          </p:cNvPr>
          <p:cNvSpPr>
            <a:spLocks noGrp="1"/>
          </p:cNvSpPr>
          <p:nvPr>
            <p:ph type="title"/>
          </p:nvPr>
        </p:nvSpPr>
        <p:spPr>
          <a:xfrm>
            <a:off x="1130300" y="4232"/>
            <a:ext cx="9906000" cy="1117073"/>
          </a:xfrm>
        </p:spPr>
        <p:txBody>
          <a:bodyPr>
            <a:normAutofit/>
          </a:bodyPr>
          <a:lstStyle/>
          <a:p>
            <a:r>
              <a:rPr lang="en-US" sz="2400" b="1">
                <a:solidFill>
                  <a:schemeClr val="accent5"/>
                </a:solidFill>
                <a:latin typeface="Calisto MT" panose="02040603050505030304" pitchFamily="18" charset="0"/>
              </a:rPr>
              <a:t>Dataset Description</a:t>
            </a:r>
            <a:endParaRPr lang="en-US" sz="2400" b="1">
              <a:latin typeface="Calisto MT" panose="02040603050505030304" pitchFamily="18" charset="0"/>
            </a:endParaRP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
        <p:nvSpPr>
          <p:cNvPr id="3" name="TextBox 2">
            <a:extLst>
              <a:ext uri="{FF2B5EF4-FFF2-40B4-BE49-F238E27FC236}">
                <a16:creationId xmlns:a16="http://schemas.microsoft.com/office/drawing/2014/main" id="{709ECC55-8A09-33D0-0CB6-238CC14A05C2}"/>
              </a:ext>
            </a:extLst>
          </p:cNvPr>
          <p:cNvSpPr txBox="1"/>
          <p:nvPr/>
        </p:nvSpPr>
        <p:spPr>
          <a:xfrm>
            <a:off x="844551" y="851211"/>
            <a:ext cx="11667111" cy="923330"/>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a:latin typeface="TW Cen MT"/>
                <a:ea typeface="Times New Roman" panose="02020603050405020304" pitchFamily="18" charset="0"/>
                <a:cs typeface="Times New Roman"/>
              </a:rPr>
              <a:t>Cardiovascular disease is one of the leading causes of death globally.</a:t>
            </a:r>
            <a:endParaRPr lang="en-CA">
              <a:solidFill>
                <a:srgbClr val="000000"/>
              </a:solidFill>
              <a:ea typeface="Times New Roman" panose="02020603050405020304" pitchFamily="18" charset="0"/>
              <a:cs typeface="Times New Roman"/>
            </a:endParaRPr>
          </a:p>
          <a:p>
            <a:pPr marL="285750" indent="-285750">
              <a:buFont typeface="Arial" panose="020B0604020202020204" pitchFamily="34" charset="0"/>
              <a:buChar char="•"/>
            </a:pPr>
            <a:r>
              <a:rPr lang="en-CA">
                <a:solidFill>
                  <a:srgbClr val="000000"/>
                </a:solidFill>
                <a:ea typeface="Times New Roman" panose="02020603050405020304" pitchFamily="18" charset="0"/>
                <a:cs typeface="Times New Roman"/>
              </a:rPr>
              <a:t>A</a:t>
            </a:r>
            <a:r>
              <a:rPr lang="en-CA">
                <a:solidFill>
                  <a:srgbClr val="000000"/>
                </a:solidFill>
                <a:effectLst/>
                <a:ea typeface="Times New Roman" panose="02020603050405020304" pitchFamily="18" charset="0"/>
                <a:cs typeface="Times New Roman"/>
              </a:rPr>
              <a:t>vailable in the Kaggle portal.</a:t>
            </a:r>
            <a:endParaRPr lang="en-CA">
              <a:effectLst/>
              <a:ea typeface="Calibri" panose="020F0502020204030204" pitchFamily="34" charset="0"/>
              <a:cs typeface="Times New Roman"/>
            </a:endParaRPr>
          </a:p>
          <a:p>
            <a:pPr marL="285750" indent="-285750">
              <a:buFont typeface="Arial" panose="020B0604020202020204" pitchFamily="34" charset="0"/>
              <a:buChar char="•"/>
            </a:pPr>
            <a:r>
              <a:rPr lang="en-CA">
                <a:ea typeface="Calibri" panose="020F0502020204030204" pitchFamily="34" charset="0"/>
                <a:cs typeface="Times New Roman"/>
              </a:rPr>
              <a:t>C</a:t>
            </a:r>
            <a:r>
              <a:rPr lang="en-CA">
                <a:effectLst/>
                <a:ea typeface="Calibri" panose="020F0502020204030204" pitchFamily="34" charset="0"/>
                <a:cs typeface="Times New Roman"/>
              </a:rPr>
              <a:t>ollected from patients admitted from 2017 to 2019 at Hero DMC Heart Institute, India.</a:t>
            </a:r>
            <a:r>
              <a:rPr lang="en-CA">
                <a:ea typeface="Calibri" panose="020F0502020204030204" pitchFamily="34" charset="0"/>
                <a:cs typeface="Times New Roman"/>
              </a:rPr>
              <a:t> </a:t>
            </a:r>
            <a:endParaRPr lang="en-CA">
              <a:effectLst/>
              <a:ea typeface="Calibri" panose="020F0502020204030204" pitchFamily="34"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03578DA6-C7F9-00BF-4265-CA2913878E78}"/>
              </a:ext>
            </a:extLst>
          </p:cNvPr>
          <p:cNvGraphicFramePr>
            <a:graphicFrameLocks noGrp="1"/>
          </p:cNvGraphicFramePr>
          <p:nvPr>
            <p:extLst>
              <p:ext uri="{D42A27DB-BD31-4B8C-83A1-F6EECF244321}">
                <p14:modId xmlns:p14="http://schemas.microsoft.com/office/powerpoint/2010/main" val="640902442"/>
              </p:ext>
            </p:extLst>
          </p:nvPr>
        </p:nvGraphicFramePr>
        <p:xfrm>
          <a:off x="734803" y="2059422"/>
          <a:ext cx="11179178" cy="2286000"/>
        </p:xfrm>
        <a:graphic>
          <a:graphicData uri="http://schemas.openxmlformats.org/drawingml/2006/table">
            <a:tbl>
              <a:tblPr firstRow="1" bandRow="1">
                <a:tableStyleId>{5A111915-BE36-4E01-A7E5-04B1672EAD32}</a:tableStyleId>
              </a:tblPr>
              <a:tblGrid>
                <a:gridCol w="1182790">
                  <a:extLst>
                    <a:ext uri="{9D8B030D-6E8A-4147-A177-3AD203B41FA5}">
                      <a16:colId xmlns:a16="http://schemas.microsoft.com/office/drawing/2014/main" val="2785900615"/>
                    </a:ext>
                  </a:extLst>
                </a:gridCol>
                <a:gridCol w="1477244">
                  <a:extLst>
                    <a:ext uri="{9D8B030D-6E8A-4147-A177-3AD203B41FA5}">
                      <a16:colId xmlns:a16="http://schemas.microsoft.com/office/drawing/2014/main" val="2287965835"/>
                    </a:ext>
                  </a:extLst>
                </a:gridCol>
                <a:gridCol w="6558752">
                  <a:extLst>
                    <a:ext uri="{9D8B030D-6E8A-4147-A177-3AD203B41FA5}">
                      <a16:colId xmlns:a16="http://schemas.microsoft.com/office/drawing/2014/main" val="1756528531"/>
                    </a:ext>
                  </a:extLst>
                </a:gridCol>
                <a:gridCol w="1960392">
                  <a:extLst>
                    <a:ext uri="{9D8B030D-6E8A-4147-A177-3AD203B41FA5}">
                      <a16:colId xmlns:a16="http://schemas.microsoft.com/office/drawing/2014/main" val="2509247184"/>
                    </a:ext>
                  </a:extLst>
                </a:gridCol>
              </a:tblGrid>
              <a:tr h="424393">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a:t>DATASET</a:t>
                      </a:r>
                      <a:endParaRPr lang="en-IN"/>
                    </a:p>
                  </a:txBody>
                  <a:tcPr anchor="ct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a:t>ATTRIBUTES</a:t>
                      </a:r>
                      <a:endParaRPr lang="en-IN"/>
                    </a:p>
                  </a:txBody>
                  <a:tcPr anchor="ct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a:t>DESCRIPTION</a:t>
                      </a:r>
                    </a:p>
                  </a:txBody>
                  <a:tcPr anchor="ct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a:t>VARIABLE TYPE</a:t>
                      </a:r>
                      <a:endParaRPr lang="en-IN"/>
                    </a:p>
                  </a:txBody>
                  <a:tcPr anchor="ctr"/>
                </a:tc>
                <a:extLst>
                  <a:ext uri="{0D108BD9-81ED-4DB2-BD59-A6C34878D82A}">
                    <a16:rowId xmlns:a16="http://schemas.microsoft.com/office/drawing/2014/main" val="17730668"/>
                  </a:ext>
                </a:extLst>
              </a:tr>
              <a:tr h="186160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a:t>HDHI Admission data</a:t>
                      </a: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IN" sz="1600"/>
                        <a:t>Rows:15757, Columns:56</a:t>
                      </a:r>
                    </a:p>
                    <a:p>
                      <a:pPr algn="ctr"/>
                      <a:r>
                        <a:rPr lang="en-IN" sz="1600"/>
                        <a:t>File Type: CSV</a:t>
                      </a: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CA" sz="1600" kern="1200">
                          <a:solidFill>
                            <a:schemeClr val="dk1"/>
                          </a:solidFill>
                          <a:effectLst/>
                        </a:rPr>
                        <a:t>Dataset were related to patients </a:t>
                      </a:r>
                    </a:p>
                    <a:p>
                      <a:pPr marL="285750" indent="-285750" algn="l">
                        <a:buFont typeface="Arial" panose="020B0604020202020204" pitchFamily="34" charset="0"/>
                        <a:buChar char="•"/>
                      </a:pPr>
                      <a:r>
                        <a:rPr lang="en-CA" sz="1600" kern="1200">
                          <a:solidFill>
                            <a:schemeClr val="dk1"/>
                          </a:solidFill>
                          <a:effectLst/>
                        </a:rPr>
                        <a:t>date of admission and discharge </a:t>
                      </a:r>
                    </a:p>
                    <a:p>
                      <a:pPr marL="285750" indent="-285750" algn="l">
                        <a:buFont typeface="Arial" panose="020B0604020202020204" pitchFamily="34" charset="0"/>
                        <a:buChar char="•"/>
                      </a:pPr>
                      <a:r>
                        <a:rPr lang="en-CA" sz="1600" kern="1200">
                          <a:solidFill>
                            <a:schemeClr val="dk1"/>
                          </a:solidFill>
                          <a:effectLst/>
                        </a:rPr>
                        <a:t>demographics </a:t>
                      </a:r>
                    </a:p>
                    <a:p>
                      <a:pPr marL="285750" indent="-285750" algn="l">
                        <a:buFont typeface="Arial" panose="020B0604020202020204" pitchFamily="34" charset="0"/>
                        <a:buChar char="•"/>
                      </a:pPr>
                      <a:r>
                        <a:rPr lang="en-CA" sz="1600" kern="1200">
                          <a:solidFill>
                            <a:schemeClr val="dk1"/>
                          </a:solidFill>
                          <a:effectLst/>
                        </a:rPr>
                        <a:t>type of admission and outcome </a:t>
                      </a:r>
                    </a:p>
                    <a:p>
                      <a:pPr marL="285750" indent="-285750" algn="l">
                        <a:buFont typeface="Arial" panose="020B0604020202020204" pitchFamily="34" charset="0"/>
                        <a:buChar char="•"/>
                      </a:pPr>
                      <a:r>
                        <a:rPr lang="en-CA" sz="1600" kern="1200">
                          <a:solidFill>
                            <a:schemeClr val="dk1"/>
                          </a:solidFill>
                          <a:effectLst/>
                        </a:rPr>
                        <a:t>patient history such as smoking, alcohol, hypertension.</a:t>
                      </a:r>
                    </a:p>
                    <a:p>
                      <a:pPr marL="285750" indent="-285750" algn="l">
                        <a:buFont typeface="Arial" panose="020B0604020202020204" pitchFamily="34" charset="0"/>
                        <a:buChar char="•"/>
                      </a:pPr>
                      <a:r>
                        <a:rPr lang="en-CA" sz="1600" kern="1200">
                          <a:solidFill>
                            <a:schemeClr val="dk1"/>
                          </a:solidFill>
                          <a:effectLst/>
                        </a:rPr>
                        <a:t>lab parameters such as hemoglobin, platelets, glucose, urea, creatinine. </a:t>
                      </a:r>
                    </a:p>
                    <a:p>
                      <a:pPr marL="285750" indent="-285750" algn="l">
                        <a:buFont typeface="Arial" panose="020B0604020202020204" pitchFamily="34" charset="0"/>
                        <a:buChar char="•"/>
                      </a:pPr>
                      <a:r>
                        <a:rPr lang="en-CA" sz="1600" kern="1200">
                          <a:solidFill>
                            <a:schemeClr val="dk1"/>
                          </a:solidFill>
                          <a:effectLst/>
                        </a:rPr>
                        <a:t>Other 28 features including heart failure, acute kidney disease. </a:t>
                      </a:r>
                      <a:endParaRPr lang="en-IN" sz="1600"/>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kumimoji="0" lang="en-US" sz="1600" b="0" u="none" strike="noStrike" kern="1200" cap="none" spc="0" normalizeH="0" baseline="0" noProof="0">
                        <a:ln>
                          <a:noFill/>
                        </a:ln>
                        <a:solidFill>
                          <a:prstClr val="black"/>
                        </a:solidFill>
                        <a:effectLst/>
                        <a:uLnTx/>
                        <a:uFillTx/>
                      </a:endParaRPr>
                    </a:p>
                    <a:p>
                      <a:pPr algn="l"/>
                      <a:r>
                        <a:rPr kumimoji="0" lang="en-US" sz="1600" b="0" u="none" strike="noStrike" kern="1200" cap="none" spc="0" normalizeH="0" baseline="0" noProof="0">
                          <a:ln>
                            <a:noFill/>
                          </a:ln>
                          <a:solidFill>
                            <a:prstClr val="black"/>
                          </a:solidFill>
                          <a:effectLst/>
                          <a:uLnTx/>
                          <a:uFillTx/>
                        </a:rPr>
                        <a:t>Categorical: 40</a:t>
                      </a:r>
                    </a:p>
                    <a:p>
                      <a:pPr algn="l"/>
                      <a:r>
                        <a:rPr kumimoji="0" lang="en-US" sz="1600" b="0" u="none" strike="noStrike" kern="1200" cap="none" spc="0" normalizeH="0" baseline="0" noProof="0">
                          <a:ln>
                            <a:noFill/>
                          </a:ln>
                          <a:solidFill>
                            <a:prstClr val="black"/>
                          </a:solidFill>
                          <a:effectLst/>
                          <a:uLnTx/>
                          <a:uFillTx/>
                        </a:rPr>
                        <a:t>Numerical: 16</a:t>
                      </a:r>
                    </a:p>
                    <a:p>
                      <a:pPr algn="l"/>
                      <a:endParaRPr kumimoji="0" lang="en-US" sz="1600" b="0" i="0" u="none" strike="noStrike" kern="1200" cap="none" spc="0" normalizeH="0" baseline="0" noProof="0">
                        <a:ln>
                          <a:noFill/>
                        </a:ln>
                        <a:solidFill>
                          <a:prstClr val="black"/>
                        </a:solidFill>
                        <a:effectLst/>
                        <a:uLnTx/>
                        <a:uFillTx/>
                        <a:latin typeface="+mn-lt"/>
                        <a:ea typeface="+mn-ea"/>
                        <a:cs typeface="+mn-cs"/>
                      </a:endParaRPr>
                    </a:p>
                  </a:txBody>
                  <a:tcPr anchor="ctr"/>
                </a:tc>
                <a:extLst>
                  <a:ext uri="{0D108BD9-81ED-4DB2-BD59-A6C34878D82A}">
                    <a16:rowId xmlns:a16="http://schemas.microsoft.com/office/drawing/2014/main" val="3205186774"/>
                  </a:ext>
                </a:extLst>
              </a:tr>
            </a:tbl>
          </a:graphicData>
        </a:graphic>
      </p:graphicFrame>
      <p:graphicFrame>
        <p:nvGraphicFramePr>
          <p:cNvPr id="7" name="Table 6">
            <a:extLst>
              <a:ext uri="{FF2B5EF4-FFF2-40B4-BE49-F238E27FC236}">
                <a16:creationId xmlns:a16="http://schemas.microsoft.com/office/drawing/2014/main" id="{F90CED95-EB46-F730-864A-2FA5F3C7CA5F}"/>
              </a:ext>
            </a:extLst>
          </p:cNvPr>
          <p:cNvGraphicFramePr>
            <a:graphicFrameLocks noGrp="1"/>
          </p:cNvGraphicFramePr>
          <p:nvPr>
            <p:extLst>
              <p:ext uri="{D42A27DB-BD31-4B8C-83A1-F6EECF244321}">
                <p14:modId xmlns:p14="http://schemas.microsoft.com/office/powerpoint/2010/main" val="1461911491"/>
              </p:ext>
            </p:extLst>
          </p:nvPr>
        </p:nvGraphicFramePr>
        <p:xfrm>
          <a:off x="688428" y="4676965"/>
          <a:ext cx="11150601" cy="1693450"/>
        </p:xfrm>
        <a:graphic>
          <a:graphicData uri="http://schemas.openxmlformats.org/drawingml/2006/table">
            <a:tbl>
              <a:tblPr firstRow="1" bandRow="1">
                <a:tableStyleId>{5A111915-BE36-4E01-A7E5-04B1672EAD32}</a:tableStyleId>
              </a:tblPr>
              <a:tblGrid>
                <a:gridCol w="1200090">
                  <a:extLst>
                    <a:ext uri="{9D8B030D-6E8A-4147-A177-3AD203B41FA5}">
                      <a16:colId xmlns:a16="http://schemas.microsoft.com/office/drawing/2014/main" val="2785900615"/>
                    </a:ext>
                  </a:extLst>
                </a:gridCol>
                <a:gridCol w="1483630">
                  <a:extLst>
                    <a:ext uri="{9D8B030D-6E8A-4147-A177-3AD203B41FA5}">
                      <a16:colId xmlns:a16="http://schemas.microsoft.com/office/drawing/2014/main" val="2287965835"/>
                    </a:ext>
                  </a:extLst>
                </a:gridCol>
                <a:gridCol w="8466881">
                  <a:extLst>
                    <a:ext uri="{9D8B030D-6E8A-4147-A177-3AD203B41FA5}">
                      <a16:colId xmlns:a16="http://schemas.microsoft.com/office/drawing/2014/main" val="1756528531"/>
                    </a:ext>
                  </a:extLst>
                </a:gridCol>
              </a:tblGrid>
              <a:tr h="44377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a:t>DATASET</a:t>
                      </a:r>
                      <a:endParaRPr lang="en-IN"/>
                    </a:p>
                  </a:txBody>
                  <a:tcPr anchor="ct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a:t>ATTRIBUTES</a:t>
                      </a:r>
                      <a:endParaRPr lang="en-IN"/>
                    </a:p>
                  </a:txBody>
                  <a:tcPr anchor="ct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a:t>DESCRIPTION</a:t>
                      </a:r>
                    </a:p>
                  </a:txBody>
                  <a:tcPr anchor="ctr"/>
                </a:tc>
                <a:extLst>
                  <a:ext uri="{0D108BD9-81ED-4DB2-BD59-A6C34878D82A}">
                    <a16:rowId xmlns:a16="http://schemas.microsoft.com/office/drawing/2014/main" val="17730668"/>
                  </a:ext>
                </a:extLst>
              </a:tr>
              <a:tr h="996018">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a:t>Table Headings</a:t>
                      </a: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IN" sz="1600"/>
                        <a:t>Rows: 57, Columns:2</a:t>
                      </a:r>
                    </a:p>
                    <a:p>
                      <a:pPr algn="ctr"/>
                      <a:r>
                        <a:rPr lang="en-IN" sz="1600"/>
                        <a:t>File Type: CSV</a:t>
                      </a: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CA" sz="1600" kern="1200">
                        <a:solidFill>
                          <a:schemeClr val="dk1"/>
                        </a:solidFill>
                        <a:effectLst/>
                      </a:endParaRPr>
                    </a:p>
                    <a:p>
                      <a:endParaRPr lang="en-CA" sz="1600" kern="1200">
                        <a:solidFill>
                          <a:schemeClr val="dk1"/>
                        </a:solidFill>
                        <a:effectLst/>
                      </a:endParaRPr>
                    </a:p>
                    <a:p>
                      <a:r>
                        <a:rPr lang="en-CA" sz="1600" kern="1200">
                          <a:solidFill>
                            <a:schemeClr val="dk1"/>
                          </a:solidFill>
                          <a:effectLst/>
                        </a:rPr>
                        <a:t>This data table has the descriptive headlines for all columns for the HDHI Admission data file.</a:t>
                      </a:r>
                      <a:endParaRPr lang="en-US" sz="1600" kern="1200">
                        <a:solidFill>
                          <a:schemeClr val="dk1"/>
                        </a:solidFill>
                        <a:effectLst/>
                      </a:endParaRPr>
                    </a:p>
                    <a:p>
                      <a:pPr algn="l"/>
                      <a:endParaRPr kumimoji="0" lang="en-US" sz="1400" b="0" u="none" strike="noStrike" kern="1200" cap="none" spc="0" normalizeH="0" baseline="0" noProof="0">
                        <a:ln>
                          <a:noFill/>
                        </a:ln>
                        <a:solidFill>
                          <a:prstClr val="black"/>
                        </a:solidFill>
                        <a:effectLst/>
                        <a:uLnTx/>
                        <a:uFillTx/>
                      </a:endParaRPr>
                    </a:p>
                    <a:p>
                      <a:pPr algn="l"/>
                      <a:endParaRPr kumimoji="0" lang="en-US" sz="1400" b="0" i="0" u="none" strike="noStrike" kern="1200" cap="none" spc="0" normalizeH="0" baseline="0" noProof="0">
                        <a:ln>
                          <a:noFill/>
                        </a:ln>
                        <a:solidFill>
                          <a:prstClr val="black"/>
                        </a:solidFill>
                        <a:effectLst/>
                        <a:uLnTx/>
                        <a:uFillTx/>
                        <a:latin typeface="+mn-lt"/>
                        <a:ea typeface="+mn-ea"/>
                        <a:cs typeface="+mn-cs"/>
                      </a:endParaRPr>
                    </a:p>
                  </a:txBody>
                  <a:tcPr anchor="ctr"/>
                </a:tc>
                <a:extLst>
                  <a:ext uri="{0D108BD9-81ED-4DB2-BD59-A6C34878D82A}">
                    <a16:rowId xmlns:a16="http://schemas.microsoft.com/office/drawing/2014/main" val="3205186774"/>
                  </a:ext>
                </a:extLst>
              </a:tr>
            </a:tbl>
          </a:graphicData>
        </a:graphic>
      </p:graphicFrame>
    </p:spTree>
    <p:extLst>
      <p:ext uri="{BB962C8B-B14F-4D97-AF65-F5344CB8AC3E}">
        <p14:creationId xmlns:p14="http://schemas.microsoft.com/office/powerpoint/2010/main" val="30308619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BB11AA9A-7481-56FC-CFC3-5F884BC0EB0C}"/>
              </a:ext>
            </a:extLst>
          </p:cNvPr>
          <p:cNvSpPr>
            <a:spLocks noGrp="1"/>
          </p:cNvSpPr>
          <p:nvPr>
            <p:ph type="title"/>
          </p:nvPr>
        </p:nvSpPr>
        <p:spPr>
          <a:xfrm>
            <a:off x="1204914" y="176231"/>
            <a:ext cx="9906000" cy="1117073"/>
          </a:xfrm>
        </p:spPr>
        <p:txBody>
          <a:bodyPr>
            <a:normAutofit/>
          </a:bodyPr>
          <a:lstStyle/>
          <a:p>
            <a:r>
              <a:rPr lang="en-US" sz="2400" b="1" dirty="0">
                <a:solidFill>
                  <a:schemeClr val="accent5"/>
                </a:solidFill>
                <a:latin typeface="Calisto MT" panose="02040603050505030304" pitchFamily="18" charset="0"/>
              </a:rPr>
              <a:t>Description of Some Variables</a:t>
            </a:r>
            <a:br>
              <a:rPr lang="en-US" sz="4000" dirty="0">
                <a:solidFill>
                  <a:schemeClr val="accent5"/>
                </a:solidFill>
              </a:rPr>
            </a:br>
            <a:endParaRPr lang="en-US" sz="4000"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
        <p:nvSpPr>
          <p:cNvPr id="7" name="Flowchart: Alternate Process 6">
            <a:extLst>
              <a:ext uri="{FF2B5EF4-FFF2-40B4-BE49-F238E27FC236}">
                <a16:creationId xmlns:a16="http://schemas.microsoft.com/office/drawing/2014/main" id="{D13F8DA4-C728-D974-EB43-12AE8A760E58}"/>
              </a:ext>
            </a:extLst>
          </p:cNvPr>
          <p:cNvSpPr/>
          <p:nvPr/>
        </p:nvSpPr>
        <p:spPr>
          <a:xfrm>
            <a:off x="1328739" y="933636"/>
            <a:ext cx="1914191" cy="381171"/>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CA" b="1">
                <a:ea typeface="+mn-lt"/>
                <a:cs typeface="+mn-lt"/>
              </a:rPr>
              <a:t>QUANTITATIVES: </a:t>
            </a:r>
            <a:endParaRPr lang="en-US"/>
          </a:p>
        </p:txBody>
      </p:sp>
      <p:sp>
        <p:nvSpPr>
          <p:cNvPr id="6" name="TextBox 5">
            <a:extLst>
              <a:ext uri="{FF2B5EF4-FFF2-40B4-BE49-F238E27FC236}">
                <a16:creationId xmlns:a16="http://schemas.microsoft.com/office/drawing/2014/main" id="{951060C9-F798-06ED-071D-F64C7FDF7185}"/>
              </a:ext>
            </a:extLst>
          </p:cNvPr>
          <p:cNvSpPr txBox="1"/>
          <p:nvPr/>
        </p:nvSpPr>
        <p:spPr>
          <a:xfrm rot="10800000" flipV="1">
            <a:off x="854074" y="1130898"/>
            <a:ext cx="11314112" cy="3416320"/>
          </a:xfrm>
          <a:prstGeom prst="rect">
            <a:avLst/>
          </a:prstGeom>
          <a:noFill/>
        </p:spPr>
        <p:txBody>
          <a:bodyPr wrap="square" lIns="91440" tIns="45720" rIns="91440" bIns="45720" rtlCol="0" anchor="t">
            <a:spAutoFit/>
          </a:bodyPr>
          <a:lstStyle/>
          <a:p>
            <a:r>
              <a:rPr lang="en-CA" b="1" dirty="0">
                <a:ea typeface="+mn-lt"/>
                <a:cs typeface="+mn-lt"/>
              </a:rPr>
              <a:t>           </a:t>
            </a:r>
            <a:endParaRPr lang="en-US" b="1" dirty="0">
              <a:ea typeface="+mn-lt"/>
              <a:cs typeface="+mn-lt"/>
            </a:endParaRPr>
          </a:p>
          <a:p>
            <a:r>
              <a:rPr lang="en-CA" dirty="0">
                <a:ea typeface="+mn-lt"/>
                <a:cs typeface="+mn-lt"/>
              </a:rPr>
              <a:t>       </a:t>
            </a:r>
            <a:r>
              <a:rPr lang="en-CA" dirty="0">
                <a:solidFill>
                  <a:schemeClr val="tx2">
                    <a:lumMod val="60000"/>
                    <a:lumOff val="40000"/>
                  </a:schemeClr>
                </a:solidFill>
                <a:ea typeface="+mn-lt"/>
                <a:cs typeface="+mn-lt"/>
              </a:rPr>
              <a:t>DURATION.OF.STAY (days) </a:t>
            </a:r>
            <a:r>
              <a:rPr lang="en-CA" dirty="0">
                <a:ea typeface="+mn-lt"/>
                <a:cs typeface="+mn-lt"/>
              </a:rPr>
              <a:t>               </a:t>
            </a:r>
            <a:r>
              <a:rPr lang="en-CA" dirty="0">
                <a:solidFill>
                  <a:schemeClr val="tx2">
                    <a:lumMod val="60000"/>
                    <a:lumOff val="40000"/>
                  </a:schemeClr>
                </a:solidFill>
                <a:ea typeface="+mn-lt"/>
                <a:cs typeface="+mn-lt"/>
              </a:rPr>
              <a:t>HEART.FAILURE (Y,N) </a:t>
            </a:r>
            <a:endParaRPr lang="en-CA" dirty="0">
              <a:solidFill>
                <a:schemeClr val="tx2">
                  <a:lumMod val="60000"/>
                  <a:lumOff val="40000"/>
                </a:schemeClr>
              </a:solidFill>
              <a:cs typeface="Calibri"/>
            </a:endParaRPr>
          </a:p>
          <a:p>
            <a:r>
              <a:rPr lang="en-CA" dirty="0">
                <a:ea typeface="+mn-lt"/>
                <a:cs typeface="+mn-lt"/>
              </a:rPr>
              <a:t>       AGE (years)                                     </a:t>
            </a:r>
            <a:r>
              <a:rPr lang="en-CA" dirty="0">
                <a:solidFill>
                  <a:schemeClr val="tx2">
                    <a:lumMod val="60000"/>
                    <a:lumOff val="40000"/>
                  </a:schemeClr>
                </a:solidFill>
                <a:ea typeface="+mn-lt"/>
                <a:cs typeface="+mn-lt"/>
              </a:rPr>
              <a:t>AKI = ACUTE KIDNEY INJURY (Y,N)</a:t>
            </a:r>
          </a:p>
          <a:p>
            <a:r>
              <a:rPr lang="en-CA" dirty="0">
                <a:cs typeface="Calibri"/>
              </a:rPr>
              <a:t>       </a:t>
            </a:r>
            <a:r>
              <a:rPr lang="en-CA" dirty="0">
                <a:ea typeface="+mn-lt"/>
                <a:cs typeface="+mn-lt"/>
              </a:rPr>
              <a:t>GLUCOSE (mg/dL)                           GENDER (M,F)</a:t>
            </a:r>
            <a:endParaRPr lang="en-CA" dirty="0">
              <a:cs typeface="Calibri"/>
            </a:endParaRPr>
          </a:p>
          <a:p>
            <a:r>
              <a:rPr lang="en-CA" dirty="0">
                <a:ea typeface="+mn-lt"/>
                <a:cs typeface="+mn-lt"/>
              </a:rPr>
              <a:t>       HB = Haemoglobin (g/dL)                 CAD = Coronary Artery Disease  (Y,N) </a:t>
            </a:r>
            <a:endParaRPr lang="en-CA" dirty="0">
              <a:cs typeface="Calibri"/>
            </a:endParaRPr>
          </a:p>
          <a:p>
            <a:r>
              <a:rPr lang="en-CA" dirty="0">
                <a:ea typeface="+mn-lt"/>
                <a:cs typeface="+mn-lt"/>
              </a:rPr>
              <a:t>       EF = Ejection Fraction (%)                  </a:t>
            </a:r>
            <a:r>
              <a:rPr lang="en-CA" dirty="0">
                <a:solidFill>
                  <a:schemeClr val="tx2">
                    <a:lumMod val="60000"/>
                    <a:lumOff val="40000"/>
                  </a:schemeClr>
                </a:solidFill>
                <a:ea typeface="+mn-lt"/>
                <a:cs typeface="+mn-lt"/>
              </a:rPr>
              <a:t>OUTCOME (EXPIRY, DISCHARGE, DAMA = Discharge against medical advice</a:t>
            </a:r>
            <a:r>
              <a:rPr lang="en-CA" dirty="0">
                <a:ea typeface="+mn-lt"/>
                <a:cs typeface="+mn-lt"/>
              </a:rPr>
              <a:t>)</a:t>
            </a:r>
            <a:endParaRPr lang="en-CA" dirty="0"/>
          </a:p>
          <a:p>
            <a:r>
              <a:rPr lang="en-CA" dirty="0">
                <a:ea typeface="+mn-lt"/>
                <a:cs typeface="+mn-lt"/>
              </a:rPr>
              <a:t>       UREA (mg/dL)                                  DM = Diabetes Mellitus (Y,N)</a:t>
            </a:r>
          </a:p>
          <a:p>
            <a:endParaRPr lang="en-CA" dirty="0">
              <a:ea typeface="+mn-lt"/>
              <a:cs typeface="+mn-lt"/>
            </a:endParaRPr>
          </a:p>
          <a:p>
            <a:endParaRPr lang="en-CA" dirty="0">
              <a:ea typeface="+mn-lt"/>
              <a:cs typeface="+mn-lt"/>
            </a:endParaRPr>
          </a:p>
          <a:p>
            <a:endParaRPr lang="en-CA" b="1" dirty="0">
              <a:ea typeface="+mn-lt"/>
              <a:cs typeface="+mn-lt"/>
            </a:endParaRPr>
          </a:p>
          <a:p>
            <a:r>
              <a:rPr lang="en-CA" dirty="0">
                <a:ea typeface="+mn-lt"/>
                <a:cs typeface="+mn-lt"/>
              </a:rPr>
              <a:t>               </a:t>
            </a:r>
          </a:p>
          <a:p>
            <a:r>
              <a:rPr lang="en-CA" dirty="0">
                <a:ea typeface="+mn-lt"/>
                <a:cs typeface="+mn-lt"/>
              </a:rPr>
              <a:t>                       </a:t>
            </a:r>
            <a:endParaRPr lang="en-CA" dirty="0">
              <a:cs typeface="Calibri"/>
            </a:endParaRPr>
          </a:p>
        </p:txBody>
      </p:sp>
      <p:sp>
        <p:nvSpPr>
          <p:cNvPr id="9" name="Flowchart: Alternate Process 8">
            <a:extLst>
              <a:ext uri="{FF2B5EF4-FFF2-40B4-BE49-F238E27FC236}">
                <a16:creationId xmlns:a16="http://schemas.microsoft.com/office/drawing/2014/main" id="{81EB560E-D339-6D78-3D6B-F4D25B17B1D1}"/>
              </a:ext>
            </a:extLst>
          </p:cNvPr>
          <p:cNvSpPr/>
          <p:nvPr/>
        </p:nvSpPr>
        <p:spPr>
          <a:xfrm>
            <a:off x="4803928" y="933636"/>
            <a:ext cx="1830788" cy="41014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a:t>QUALITATIVES:</a:t>
            </a:r>
          </a:p>
        </p:txBody>
      </p:sp>
      <p:pic>
        <p:nvPicPr>
          <p:cNvPr id="3" name="Picture 3" descr="Chart, bar chart&#10;&#10;Description automatically generated">
            <a:extLst>
              <a:ext uri="{FF2B5EF4-FFF2-40B4-BE49-F238E27FC236}">
                <a16:creationId xmlns:a16="http://schemas.microsoft.com/office/drawing/2014/main" id="{92CDA545-EB10-400D-B96B-C36EB56A5676}"/>
              </a:ext>
            </a:extLst>
          </p:cNvPr>
          <p:cNvPicPr>
            <a:picLocks noChangeAspect="1"/>
          </p:cNvPicPr>
          <p:nvPr/>
        </p:nvPicPr>
        <p:blipFill>
          <a:blip r:embed="rId3"/>
          <a:stretch>
            <a:fillRect/>
          </a:stretch>
        </p:blipFill>
        <p:spPr>
          <a:xfrm>
            <a:off x="187163" y="3260415"/>
            <a:ext cx="5965372" cy="2578925"/>
          </a:xfrm>
          <a:prstGeom prst="rect">
            <a:avLst/>
          </a:prstGeom>
          <a:ln>
            <a:noFill/>
          </a:ln>
          <a:effectLst>
            <a:outerShdw blurRad="292100" dist="139700" dir="2700000" algn="tl" rotWithShape="0">
              <a:srgbClr val="333333">
                <a:alpha val="65000"/>
              </a:srgbClr>
            </a:outerShdw>
          </a:effectLst>
        </p:spPr>
      </p:pic>
      <p:pic>
        <p:nvPicPr>
          <p:cNvPr id="4" name="Picture 4" descr="Chart, bar chart&#10;&#10;Description automatically generated">
            <a:extLst>
              <a:ext uri="{FF2B5EF4-FFF2-40B4-BE49-F238E27FC236}">
                <a16:creationId xmlns:a16="http://schemas.microsoft.com/office/drawing/2014/main" id="{993BF87A-043C-716E-0A1A-CEB727E89960}"/>
              </a:ext>
            </a:extLst>
          </p:cNvPr>
          <p:cNvPicPr>
            <a:picLocks noChangeAspect="1"/>
          </p:cNvPicPr>
          <p:nvPr/>
        </p:nvPicPr>
        <p:blipFill>
          <a:blip r:embed="rId4"/>
          <a:stretch>
            <a:fillRect/>
          </a:stretch>
        </p:blipFill>
        <p:spPr>
          <a:xfrm>
            <a:off x="6263148" y="4370525"/>
            <a:ext cx="5715000" cy="23107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0594237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48" name="Rectangle 147">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0"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11AA9A-7481-56FC-CFC3-5F884BC0EB0C}"/>
              </a:ext>
            </a:extLst>
          </p:cNvPr>
          <p:cNvSpPr>
            <a:spLocks noGrp="1"/>
          </p:cNvSpPr>
          <p:nvPr>
            <p:ph type="title"/>
          </p:nvPr>
        </p:nvSpPr>
        <p:spPr>
          <a:xfrm>
            <a:off x="821865" y="425363"/>
            <a:ext cx="4459286" cy="1478570"/>
          </a:xfrm>
        </p:spPr>
        <p:txBody>
          <a:bodyPr>
            <a:normAutofit/>
          </a:bodyPr>
          <a:lstStyle/>
          <a:p>
            <a:r>
              <a:rPr lang="en-US" sz="3200" b="1">
                <a:latin typeface="Calisto MT"/>
              </a:rPr>
              <a:t>RESEARCH QUESTIONS</a:t>
            </a:r>
            <a:endParaRPr lang="en-US" sz="3200">
              <a:latin typeface="Calisto MT"/>
            </a:endParaRPr>
          </a:p>
        </p:txBody>
      </p:sp>
      <p:sp>
        <p:nvSpPr>
          <p:cNvPr id="3" name="Content Placeholder 2">
            <a:extLst>
              <a:ext uri="{FF2B5EF4-FFF2-40B4-BE49-F238E27FC236}">
                <a16:creationId xmlns:a16="http://schemas.microsoft.com/office/drawing/2014/main" id="{C76422ED-34F7-3526-82EA-CEE9F5B0F211}"/>
              </a:ext>
            </a:extLst>
          </p:cNvPr>
          <p:cNvSpPr>
            <a:spLocks noGrp="1"/>
          </p:cNvSpPr>
          <p:nvPr>
            <p:ph idx="1"/>
          </p:nvPr>
        </p:nvSpPr>
        <p:spPr>
          <a:xfrm>
            <a:off x="680449" y="1797931"/>
            <a:ext cx="3076399" cy="3965046"/>
          </a:xfrm>
        </p:spPr>
        <p:txBody>
          <a:bodyPr vert="horz" lIns="91440" tIns="45720" rIns="91440" bIns="45720" rtlCol="0" anchor="t">
            <a:noAutofit/>
          </a:bodyPr>
          <a:lstStyle/>
          <a:p>
            <a:pPr marL="342900" indent="-342900">
              <a:spcBef>
                <a:spcPts val="0"/>
              </a:spcBef>
              <a:spcAft>
                <a:spcPts val="800"/>
              </a:spcAft>
              <a:buFont typeface="Symbol" panose="05050102010706020507" pitchFamily="18" charset="2"/>
              <a:buChar char=""/>
              <a:tabLst>
                <a:tab pos="457200" algn="l"/>
              </a:tabLst>
            </a:pPr>
            <a:r>
              <a:rPr lang="en-US" sz="1800" dirty="0">
                <a:solidFill>
                  <a:schemeClr val="bg1"/>
                </a:solidFill>
                <a:effectLst/>
                <a:ea typeface="Calibri" panose="020F0502020204030204" pitchFamily="34" charset="0"/>
                <a:cs typeface="Times New Roman"/>
              </a:rPr>
              <a:t>Which independent variables are the most important to predict heart </a:t>
            </a:r>
            <a:r>
              <a:rPr lang="en-US" sz="1800" dirty="0">
                <a:solidFill>
                  <a:schemeClr val="bg1"/>
                </a:solidFill>
                <a:ea typeface="Calibri" panose="020F0502020204030204" pitchFamily="34" charset="0"/>
                <a:cs typeface="Times New Roman"/>
              </a:rPr>
              <a:t>failure, AKI, Outcome and Duration of Stay</a:t>
            </a:r>
            <a:r>
              <a:rPr lang="en-US" sz="1800" dirty="0">
                <a:solidFill>
                  <a:schemeClr val="bg1"/>
                </a:solidFill>
                <a:effectLst/>
                <a:ea typeface="Calibri" panose="020F0502020204030204" pitchFamily="34" charset="0"/>
                <a:cs typeface="Times New Roman"/>
              </a:rPr>
              <a:t>?</a:t>
            </a:r>
          </a:p>
          <a:p>
            <a:pPr marL="342900" indent="-342900">
              <a:spcBef>
                <a:spcPts val="0"/>
              </a:spcBef>
              <a:spcAft>
                <a:spcPts val="800"/>
              </a:spcAft>
              <a:buFont typeface="Symbol" panose="05050102010706020507" pitchFamily="18" charset="2"/>
              <a:buChar char=""/>
              <a:tabLst>
                <a:tab pos="457200" algn="l"/>
              </a:tabLst>
            </a:pPr>
            <a:r>
              <a:rPr lang="en-US" sz="1800" dirty="0">
                <a:solidFill>
                  <a:schemeClr val="bg1"/>
                </a:solidFill>
                <a:effectLst/>
                <a:ea typeface="Calibri" panose="020F0502020204030204" pitchFamily="34" charset="0"/>
                <a:cs typeface="Times New Roman"/>
              </a:rPr>
              <a:t>Which statistical</a:t>
            </a:r>
            <a:r>
              <a:rPr lang="en-US" sz="1800" dirty="0">
                <a:solidFill>
                  <a:schemeClr val="bg1"/>
                </a:solidFill>
                <a:ea typeface="Calibri" panose="020F0502020204030204" pitchFamily="34" charset="0"/>
                <a:cs typeface="Times New Roman"/>
              </a:rPr>
              <a:t>/ML</a:t>
            </a:r>
            <a:r>
              <a:rPr lang="en-US" sz="1800" dirty="0">
                <a:solidFill>
                  <a:schemeClr val="bg1"/>
                </a:solidFill>
                <a:effectLst/>
                <a:ea typeface="Calibri" panose="020F0502020204030204" pitchFamily="34" charset="0"/>
                <a:cs typeface="Times New Roman"/>
              </a:rPr>
              <a:t> method best predicts heart failure, </a:t>
            </a:r>
            <a:r>
              <a:rPr lang="en-US" sz="1800" dirty="0">
                <a:solidFill>
                  <a:schemeClr val="bg1"/>
                </a:solidFill>
                <a:ea typeface="Calibri" panose="020F0502020204030204" pitchFamily="34" charset="0"/>
                <a:cs typeface="Times New Roman"/>
              </a:rPr>
              <a:t>AKI and</a:t>
            </a:r>
            <a:r>
              <a:rPr lang="en-US" sz="1800" dirty="0">
                <a:solidFill>
                  <a:schemeClr val="bg1"/>
                </a:solidFill>
                <a:effectLst/>
                <a:ea typeface="Calibri" panose="020F0502020204030204" pitchFamily="34" charset="0"/>
                <a:cs typeface="Times New Roman"/>
              </a:rPr>
              <a:t> Outcome in terms of </a:t>
            </a:r>
            <a:r>
              <a:rPr lang="en-US" sz="1800" dirty="0">
                <a:solidFill>
                  <a:schemeClr val="bg1"/>
                </a:solidFill>
                <a:ea typeface="Calibri" panose="020F0502020204030204" pitchFamily="34" charset="0"/>
                <a:cs typeface="Times New Roman"/>
              </a:rPr>
              <a:t>accuracy rate?</a:t>
            </a:r>
            <a:endParaRPr lang="en-US" sz="1800" dirty="0">
              <a:solidFill>
                <a:schemeClr val="bg1"/>
              </a:solidFill>
              <a:effectLst/>
              <a:ea typeface="Calibri" panose="020F0502020204030204" pitchFamily="34" charset="0"/>
              <a:cs typeface="Times New Roman"/>
            </a:endParaRPr>
          </a:p>
          <a:p>
            <a:pPr marL="342900" indent="-342900">
              <a:spcBef>
                <a:spcPts val="0"/>
              </a:spcBef>
              <a:spcAft>
                <a:spcPts val="800"/>
              </a:spcAft>
              <a:buFont typeface="Symbol" panose="05050102010706020507" pitchFamily="18" charset="2"/>
              <a:buChar char=""/>
              <a:tabLst>
                <a:tab pos="457200" algn="l"/>
              </a:tabLst>
            </a:pPr>
            <a:r>
              <a:rPr lang="en-US" sz="1800" dirty="0">
                <a:solidFill>
                  <a:schemeClr val="bg1"/>
                </a:solidFill>
                <a:effectLst/>
                <a:ea typeface="Calibri" panose="020F0502020204030204" pitchFamily="34" charset="0"/>
                <a:cs typeface="Times New Roman"/>
              </a:rPr>
              <a:t>Which statistical</a:t>
            </a:r>
            <a:r>
              <a:rPr lang="en-US" sz="1800" dirty="0">
                <a:solidFill>
                  <a:schemeClr val="bg1"/>
                </a:solidFill>
                <a:ea typeface="Calibri" panose="020F0502020204030204" pitchFamily="34" charset="0"/>
                <a:cs typeface="Times New Roman"/>
              </a:rPr>
              <a:t>/ML</a:t>
            </a:r>
            <a:r>
              <a:rPr lang="en-US" sz="1800" dirty="0">
                <a:solidFill>
                  <a:schemeClr val="bg1"/>
                </a:solidFill>
                <a:effectLst/>
                <a:ea typeface="Calibri" panose="020F0502020204030204" pitchFamily="34" charset="0"/>
                <a:cs typeface="Times New Roman"/>
              </a:rPr>
              <a:t> method best predicts Duration of </a:t>
            </a:r>
            <a:r>
              <a:rPr lang="en-US" sz="1800" dirty="0">
                <a:solidFill>
                  <a:schemeClr val="bg1"/>
                </a:solidFill>
                <a:ea typeface="Calibri" panose="020F0502020204030204" pitchFamily="34" charset="0"/>
                <a:cs typeface="Times New Roman"/>
              </a:rPr>
              <a:t>Stay</a:t>
            </a:r>
            <a:r>
              <a:rPr lang="en-US" sz="1800" dirty="0">
                <a:solidFill>
                  <a:schemeClr val="bg1"/>
                </a:solidFill>
                <a:effectLst/>
                <a:ea typeface="Calibri" panose="020F0502020204030204" pitchFamily="34" charset="0"/>
                <a:cs typeface="Times New Roman"/>
              </a:rPr>
              <a:t> in terms of </a:t>
            </a:r>
            <a:r>
              <a:rPr lang="en-US" sz="1800" dirty="0">
                <a:solidFill>
                  <a:schemeClr val="bg1"/>
                </a:solidFill>
                <a:ea typeface="Calibri" panose="020F0502020204030204" pitchFamily="34" charset="0"/>
                <a:cs typeface="Times New Roman"/>
              </a:rPr>
              <a:t>mean squared error</a:t>
            </a:r>
            <a:r>
              <a:rPr lang="en-US" sz="1800" dirty="0">
                <a:solidFill>
                  <a:schemeClr val="bg1"/>
                </a:solidFill>
                <a:effectLst/>
                <a:ea typeface="Calibri" panose="020F0502020204030204" pitchFamily="34" charset="0"/>
                <a:cs typeface="Times New Roman"/>
              </a:rPr>
              <a:t>?</a:t>
            </a:r>
          </a:p>
          <a:p>
            <a:pPr marL="0" marR="0" lvl="0" indent="0">
              <a:spcBef>
                <a:spcPts val="0"/>
              </a:spcBef>
              <a:spcAft>
                <a:spcPts val="800"/>
              </a:spcAft>
              <a:buNone/>
              <a:tabLst>
                <a:tab pos="457200" algn="l"/>
              </a:tabLst>
            </a:pPr>
            <a:endParaRPr lang="en-US" sz="200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800"/>
              </a:spcAft>
              <a:buNone/>
              <a:tabLst>
                <a:tab pos="457200" algn="l"/>
              </a:tabLst>
            </a:pPr>
            <a:endParaRPr lang="en-US" sz="2000">
              <a:solidFill>
                <a:schemeClr val="bg1"/>
              </a:solidFill>
              <a:effectLst/>
              <a:latin typeface="Calibri"/>
              <a:ea typeface="Calibri" panose="020F0502020204030204" pitchFamily="34" charset="0"/>
              <a:cs typeface="Times New Roman"/>
            </a:endParaRPr>
          </a:p>
        </p:txBody>
      </p:sp>
      <p:pic>
        <p:nvPicPr>
          <p:cNvPr id="84" name="Picture 84" descr="Graphical user interface&#10;&#10;Description automatically generated">
            <a:extLst>
              <a:ext uri="{FF2B5EF4-FFF2-40B4-BE49-F238E27FC236}">
                <a16:creationId xmlns:a16="http://schemas.microsoft.com/office/drawing/2014/main" id="{DB01A759-069F-057B-4C9C-6F8CBF4FB608}"/>
              </a:ext>
            </a:extLst>
          </p:cNvPr>
          <p:cNvPicPr>
            <a:picLocks noChangeAspect="1"/>
          </p:cNvPicPr>
          <p:nvPr/>
        </p:nvPicPr>
        <p:blipFill>
          <a:blip r:embed="rId4"/>
          <a:stretch>
            <a:fillRect/>
          </a:stretch>
        </p:blipFill>
        <p:spPr>
          <a:xfrm>
            <a:off x="3866445" y="1125122"/>
            <a:ext cx="8278500" cy="469569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52" name="Group 151">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3"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4"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65"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0"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1"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2"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3"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5"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6"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7"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8"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9"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749444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C5E03F39-03D1-C391-DD6F-D1D3A5C66D22}"/>
              </a:ext>
            </a:extLst>
          </p:cNvPr>
          <p:cNvSpPr>
            <a:spLocks noGrp="1"/>
          </p:cNvSpPr>
          <p:nvPr>
            <p:ph type="title"/>
          </p:nvPr>
        </p:nvSpPr>
        <p:spPr>
          <a:xfrm>
            <a:off x="1019015" y="1093787"/>
            <a:ext cx="3059969" cy="4697413"/>
          </a:xfrm>
        </p:spPr>
        <p:txBody>
          <a:bodyPr>
            <a:normAutofit/>
          </a:bodyPr>
          <a:lstStyle/>
          <a:p>
            <a:r>
              <a:rPr lang="en-US"/>
              <a:t>STATISTICAL &amp; ML METHODS UTILIZED</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1E03B801-7A4C-3F58-C4FD-2BF8B0FE123A}"/>
              </a:ext>
            </a:extLst>
          </p:cNvPr>
          <p:cNvSpPr/>
          <p:nvPr/>
        </p:nvSpPr>
        <p:spPr>
          <a:xfrm>
            <a:off x="8318223" y="765542"/>
            <a:ext cx="2048537" cy="561822"/>
          </a:xfrm>
          <a:prstGeom prst="round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lt1"/>
              </a:solidFill>
            </a:endParaRPr>
          </a:p>
        </p:txBody>
      </p:sp>
      <p:sp>
        <p:nvSpPr>
          <p:cNvPr id="5" name="Rectangle: Rounded Corners 4">
            <a:extLst>
              <a:ext uri="{FF2B5EF4-FFF2-40B4-BE49-F238E27FC236}">
                <a16:creationId xmlns:a16="http://schemas.microsoft.com/office/drawing/2014/main" id="{685AFDF1-0AEA-E3F7-650C-7BA0367657B0}"/>
              </a:ext>
            </a:extLst>
          </p:cNvPr>
          <p:cNvSpPr/>
          <p:nvPr/>
        </p:nvSpPr>
        <p:spPr>
          <a:xfrm>
            <a:off x="5964880" y="1685101"/>
            <a:ext cx="2172582" cy="501403"/>
          </a:xfrm>
          <a:prstGeom prst="round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lt1"/>
              </a:solidFill>
            </a:endParaRPr>
          </a:p>
        </p:txBody>
      </p:sp>
      <p:sp>
        <p:nvSpPr>
          <p:cNvPr id="6" name="Rectangle: Rounded Corners 5">
            <a:extLst>
              <a:ext uri="{FF2B5EF4-FFF2-40B4-BE49-F238E27FC236}">
                <a16:creationId xmlns:a16="http://schemas.microsoft.com/office/drawing/2014/main" id="{4D83952A-04AD-79F0-EF06-C96AC92E645E}"/>
              </a:ext>
            </a:extLst>
          </p:cNvPr>
          <p:cNvSpPr/>
          <p:nvPr/>
        </p:nvSpPr>
        <p:spPr>
          <a:xfrm>
            <a:off x="8318222" y="1685099"/>
            <a:ext cx="2048538" cy="501403"/>
          </a:xfrm>
          <a:prstGeom prst="round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chemeClr val="tx1"/>
                </a:solidFill>
              </a:rPr>
              <a:t>Logistic Regression</a:t>
            </a:r>
          </a:p>
        </p:txBody>
      </p:sp>
      <p:sp>
        <p:nvSpPr>
          <p:cNvPr id="7" name="Rectangle: Rounded Corners 6">
            <a:extLst>
              <a:ext uri="{FF2B5EF4-FFF2-40B4-BE49-F238E27FC236}">
                <a16:creationId xmlns:a16="http://schemas.microsoft.com/office/drawing/2014/main" id="{8AD70F31-F3AC-C2B3-BCA6-C96ED2697EDF}"/>
              </a:ext>
            </a:extLst>
          </p:cNvPr>
          <p:cNvSpPr/>
          <p:nvPr/>
        </p:nvSpPr>
        <p:spPr>
          <a:xfrm>
            <a:off x="5964879" y="2533366"/>
            <a:ext cx="2172582" cy="501403"/>
          </a:xfrm>
          <a:prstGeom prst="round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chemeClr val="tx1"/>
                </a:solidFill>
              </a:rPr>
              <a:t>LDA  &amp;  QDA</a:t>
            </a:r>
          </a:p>
        </p:txBody>
      </p:sp>
      <p:sp>
        <p:nvSpPr>
          <p:cNvPr id="9" name="Rectangle: Rounded Corners 8">
            <a:extLst>
              <a:ext uri="{FF2B5EF4-FFF2-40B4-BE49-F238E27FC236}">
                <a16:creationId xmlns:a16="http://schemas.microsoft.com/office/drawing/2014/main" id="{5012C1DB-A8C5-E752-7FC3-F98E1978A1EA}"/>
              </a:ext>
            </a:extLst>
          </p:cNvPr>
          <p:cNvSpPr/>
          <p:nvPr/>
        </p:nvSpPr>
        <p:spPr>
          <a:xfrm>
            <a:off x="5946759" y="3340111"/>
            <a:ext cx="2172581" cy="598950"/>
          </a:xfrm>
          <a:prstGeom prst="round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chemeClr val="tx1"/>
                </a:solidFill>
              </a:rPr>
              <a:t>Regression Tree</a:t>
            </a:r>
          </a:p>
        </p:txBody>
      </p:sp>
      <p:sp>
        <p:nvSpPr>
          <p:cNvPr id="40" name="Rectangle: Rounded Corners 39">
            <a:extLst>
              <a:ext uri="{FF2B5EF4-FFF2-40B4-BE49-F238E27FC236}">
                <a16:creationId xmlns:a16="http://schemas.microsoft.com/office/drawing/2014/main" id="{894AEA6E-6EA4-775D-42FA-1B3B001B400A}"/>
              </a:ext>
            </a:extLst>
          </p:cNvPr>
          <p:cNvSpPr/>
          <p:nvPr/>
        </p:nvSpPr>
        <p:spPr>
          <a:xfrm>
            <a:off x="8296953" y="2533366"/>
            <a:ext cx="2048536" cy="501403"/>
          </a:xfrm>
          <a:prstGeom prst="round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chemeClr val="tx1"/>
                </a:solidFill>
              </a:rPr>
              <a:t>Bagging</a:t>
            </a:r>
          </a:p>
        </p:txBody>
      </p:sp>
      <p:sp>
        <p:nvSpPr>
          <p:cNvPr id="41" name="Rectangle: Rounded Corners 40">
            <a:extLst>
              <a:ext uri="{FF2B5EF4-FFF2-40B4-BE49-F238E27FC236}">
                <a16:creationId xmlns:a16="http://schemas.microsoft.com/office/drawing/2014/main" id="{FD7CE86F-560B-377A-3818-7DA642FF155A}"/>
              </a:ext>
            </a:extLst>
          </p:cNvPr>
          <p:cNvSpPr/>
          <p:nvPr/>
        </p:nvSpPr>
        <p:spPr>
          <a:xfrm>
            <a:off x="8296953" y="3340111"/>
            <a:ext cx="2048536" cy="591254"/>
          </a:xfrm>
          <a:prstGeom prst="round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chemeClr val="tx1"/>
                </a:solidFill>
              </a:rPr>
              <a:t>Classification Tree</a:t>
            </a:r>
          </a:p>
        </p:txBody>
      </p:sp>
      <p:sp>
        <p:nvSpPr>
          <p:cNvPr id="42" name="Rectangle: Rounded Corners 41">
            <a:extLst>
              <a:ext uri="{FF2B5EF4-FFF2-40B4-BE49-F238E27FC236}">
                <a16:creationId xmlns:a16="http://schemas.microsoft.com/office/drawing/2014/main" id="{B0D49EAB-BD86-5702-679D-18EA042035D3}"/>
              </a:ext>
            </a:extLst>
          </p:cNvPr>
          <p:cNvSpPr/>
          <p:nvPr/>
        </p:nvSpPr>
        <p:spPr>
          <a:xfrm>
            <a:off x="5946758" y="4223208"/>
            <a:ext cx="2172581" cy="598951"/>
          </a:xfrm>
          <a:prstGeom prst="round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chemeClr val="tx1"/>
                </a:solidFill>
              </a:rPr>
              <a:t>Gaussian Naïve Bayes</a:t>
            </a:r>
          </a:p>
        </p:txBody>
      </p:sp>
      <p:sp>
        <p:nvSpPr>
          <p:cNvPr id="43" name="Rectangle: Rounded Corners 42">
            <a:extLst>
              <a:ext uri="{FF2B5EF4-FFF2-40B4-BE49-F238E27FC236}">
                <a16:creationId xmlns:a16="http://schemas.microsoft.com/office/drawing/2014/main" id="{DE812171-6F72-9726-9F89-0E3004651950}"/>
              </a:ext>
            </a:extLst>
          </p:cNvPr>
          <p:cNvSpPr/>
          <p:nvPr/>
        </p:nvSpPr>
        <p:spPr>
          <a:xfrm>
            <a:off x="8318221" y="4223208"/>
            <a:ext cx="2048535" cy="591255"/>
          </a:xfrm>
          <a:prstGeom prst="round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chemeClr val="tx1"/>
                </a:solidFill>
              </a:rPr>
              <a:t>Cross Validation</a:t>
            </a:r>
          </a:p>
        </p:txBody>
      </p:sp>
      <p:sp>
        <p:nvSpPr>
          <p:cNvPr id="44" name="Rectangle: Rounded Corners 43">
            <a:extLst>
              <a:ext uri="{FF2B5EF4-FFF2-40B4-BE49-F238E27FC236}">
                <a16:creationId xmlns:a16="http://schemas.microsoft.com/office/drawing/2014/main" id="{5E0E9190-FAB9-2BFB-D627-ACAD67088105}"/>
              </a:ext>
            </a:extLst>
          </p:cNvPr>
          <p:cNvSpPr/>
          <p:nvPr/>
        </p:nvSpPr>
        <p:spPr>
          <a:xfrm>
            <a:off x="5954233" y="772513"/>
            <a:ext cx="2165106" cy="561822"/>
          </a:xfrm>
          <a:prstGeom prst="round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lt1"/>
              </a:solidFill>
            </a:endParaRPr>
          </a:p>
        </p:txBody>
      </p:sp>
      <p:sp>
        <p:nvSpPr>
          <p:cNvPr id="46" name="TextBox 45">
            <a:extLst>
              <a:ext uri="{FF2B5EF4-FFF2-40B4-BE49-F238E27FC236}">
                <a16:creationId xmlns:a16="http://schemas.microsoft.com/office/drawing/2014/main" id="{0C8857D8-C891-5E8E-F2DB-FD218E5C08DF}"/>
              </a:ext>
            </a:extLst>
          </p:cNvPr>
          <p:cNvSpPr txBox="1"/>
          <p:nvPr/>
        </p:nvSpPr>
        <p:spPr>
          <a:xfrm>
            <a:off x="6121874" y="863383"/>
            <a:ext cx="1909568" cy="369332"/>
          </a:xfrm>
          <a:prstGeom prst="rect">
            <a:avLst/>
          </a:prstGeom>
          <a:noFill/>
        </p:spPr>
        <p:txBody>
          <a:bodyPr wrap="square" rtlCol="0">
            <a:spAutoFit/>
          </a:bodyPr>
          <a:lstStyle/>
          <a:p>
            <a:r>
              <a:rPr lang="en-US"/>
              <a:t>Feature Scaling</a:t>
            </a:r>
          </a:p>
        </p:txBody>
      </p:sp>
      <p:sp>
        <p:nvSpPr>
          <p:cNvPr id="47" name="TextBox 46">
            <a:extLst>
              <a:ext uri="{FF2B5EF4-FFF2-40B4-BE49-F238E27FC236}">
                <a16:creationId xmlns:a16="http://schemas.microsoft.com/office/drawing/2014/main" id="{939069D3-FF46-A64B-A2A2-C9AB67012BAD}"/>
              </a:ext>
            </a:extLst>
          </p:cNvPr>
          <p:cNvSpPr txBox="1"/>
          <p:nvPr/>
        </p:nvSpPr>
        <p:spPr>
          <a:xfrm>
            <a:off x="8408542" y="863383"/>
            <a:ext cx="1909568" cy="369332"/>
          </a:xfrm>
          <a:prstGeom prst="rect">
            <a:avLst/>
          </a:prstGeom>
          <a:noFill/>
        </p:spPr>
        <p:txBody>
          <a:bodyPr wrap="square" rtlCol="0">
            <a:spAutoFit/>
          </a:bodyPr>
          <a:lstStyle/>
          <a:p>
            <a:r>
              <a:rPr lang="en-US"/>
              <a:t>   KNN  &amp;  SVM</a:t>
            </a:r>
          </a:p>
        </p:txBody>
      </p:sp>
      <p:sp>
        <p:nvSpPr>
          <p:cNvPr id="48" name="TextBox 47">
            <a:extLst>
              <a:ext uri="{FF2B5EF4-FFF2-40B4-BE49-F238E27FC236}">
                <a16:creationId xmlns:a16="http://schemas.microsoft.com/office/drawing/2014/main" id="{43B0DF7A-2FEA-886D-5E95-F67DD788E316}"/>
              </a:ext>
            </a:extLst>
          </p:cNvPr>
          <p:cNvSpPr txBox="1"/>
          <p:nvPr/>
        </p:nvSpPr>
        <p:spPr>
          <a:xfrm>
            <a:off x="6182435" y="1751134"/>
            <a:ext cx="1909568" cy="369332"/>
          </a:xfrm>
          <a:prstGeom prst="rect">
            <a:avLst/>
          </a:prstGeom>
          <a:noFill/>
        </p:spPr>
        <p:txBody>
          <a:bodyPr wrap="square" rtlCol="0">
            <a:spAutoFit/>
          </a:bodyPr>
          <a:lstStyle/>
          <a:p>
            <a:r>
              <a:rPr lang="en-US"/>
              <a:t> Random Forest</a:t>
            </a:r>
          </a:p>
        </p:txBody>
      </p:sp>
      <p:sp>
        <p:nvSpPr>
          <p:cNvPr id="49" name="Rectangle: Rounded Corners 48">
            <a:extLst>
              <a:ext uri="{FF2B5EF4-FFF2-40B4-BE49-F238E27FC236}">
                <a16:creationId xmlns:a16="http://schemas.microsoft.com/office/drawing/2014/main" id="{C3F1EDE6-3F14-6765-CED9-B6524642E955}"/>
              </a:ext>
            </a:extLst>
          </p:cNvPr>
          <p:cNvSpPr/>
          <p:nvPr/>
        </p:nvSpPr>
        <p:spPr>
          <a:xfrm>
            <a:off x="5960933" y="5056093"/>
            <a:ext cx="2172581" cy="598951"/>
          </a:xfrm>
          <a:prstGeom prst="roundRect">
            <a:avLst/>
          </a:prstGeom>
          <a:noFill/>
          <a:ln w="19050"/>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a:solidFill>
                  <a:schemeClr val="tx1"/>
                </a:solidFill>
              </a:rPr>
              <a:t>Gradient Boosting </a:t>
            </a:r>
          </a:p>
        </p:txBody>
      </p:sp>
      <p:sp>
        <p:nvSpPr>
          <p:cNvPr id="50" name="Rectangle: Rounded Corners 49">
            <a:extLst>
              <a:ext uri="{FF2B5EF4-FFF2-40B4-BE49-F238E27FC236}">
                <a16:creationId xmlns:a16="http://schemas.microsoft.com/office/drawing/2014/main" id="{D39BACC4-4B1C-8E16-75B8-D475164EB91B}"/>
              </a:ext>
            </a:extLst>
          </p:cNvPr>
          <p:cNvSpPr/>
          <p:nvPr/>
        </p:nvSpPr>
        <p:spPr>
          <a:xfrm>
            <a:off x="8332396" y="5056093"/>
            <a:ext cx="2048535" cy="591255"/>
          </a:xfrm>
          <a:prstGeom prst="roundRect">
            <a:avLst/>
          </a:prstGeom>
          <a:noFill/>
          <a:ln w="19050"/>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a:solidFill>
                  <a:schemeClr val="tx1"/>
                </a:solidFill>
              </a:rPr>
              <a:t>PCA</a:t>
            </a:r>
          </a:p>
        </p:txBody>
      </p:sp>
      <p:pic>
        <p:nvPicPr>
          <p:cNvPr id="51" name="Graphic 50" descr="Clipboard Checked outline">
            <a:extLst>
              <a:ext uri="{FF2B5EF4-FFF2-40B4-BE49-F238E27FC236}">
                <a16:creationId xmlns:a16="http://schemas.microsoft.com/office/drawing/2014/main" id="{9F652A1A-74C3-8E08-415F-5EBFD5AA1C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087" y="2355851"/>
            <a:ext cx="914400" cy="914400"/>
          </a:xfrm>
          <a:prstGeom prst="rect">
            <a:avLst/>
          </a:prstGeom>
        </p:spPr>
      </p:pic>
    </p:spTree>
    <p:extLst>
      <p:ext uri="{BB962C8B-B14F-4D97-AF65-F5344CB8AC3E}">
        <p14:creationId xmlns:p14="http://schemas.microsoft.com/office/powerpoint/2010/main" val="3507044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88"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p14="http://schemas.microsoft.com/office/powerpoint/2010/main" xmlns:a14="http://schemas.microsoft.com/office/drawing/2010/main" xmlns:a16="http://schemas.microsoft.com/office/drawing/2014/main">
                <a:solidFill>
                  <a:srgbClr val="FFFFFF"/>
                </a:solidFill>
              </a14:hiddenFill>
            </a:ext>
          </a:extLst>
        </p:spPr>
      </p:pic>
      <p:grpSp>
        <p:nvGrpSpPr>
          <p:cNvPr id="289" name="Group 159">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61"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162"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63"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64"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165"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66"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67"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68"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69"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70"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71"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72"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73"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74"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75"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76"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77"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78"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79"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80"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81"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82"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83"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84"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85"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86"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87"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88"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89"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190"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91"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92"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93"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94"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95"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96"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97"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98"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99"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00"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01"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202"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03"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04"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05"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06"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07"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08"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09"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10"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11"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12"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13"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14"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grpSp>
      <p:grpSp>
        <p:nvGrpSpPr>
          <p:cNvPr id="290" name="Group 215">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91" name="Rectangle 216">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xmlns:a16="http://schemas.microsoft.com/office/drawing/2014/main">
                  <a:solidFill>
                    <a:srgbClr val="FFFFFF"/>
                  </a:solidFill>
                </a14:hiddenFill>
              </a:ext>
            </a:extLst>
          </p:spPr>
        </p:pic>
      </p:grpSp>
      <p:sp>
        <p:nvSpPr>
          <p:cNvPr id="2" name="Title 1">
            <a:extLst>
              <a:ext uri="{FF2B5EF4-FFF2-40B4-BE49-F238E27FC236}">
                <a16:creationId xmlns:a16="http://schemas.microsoft.com/office/drawing/2014/main" id="{18271A71-EB21-7424-A3A8-0190E7E4BF99}"/>
              </a:ext>
            </a:extLst>
          </p:cNvPr>
          <p:cNvSpPr>
            <a:spLocks noGrp="1"/>
          </p:cNvSpPr>
          <p:nvPr>
            <p:ph type="title"/>
          </p:nvPr>
        </p:nvSpPr>
        <p:spPr>
          <a:xfrm>
            <a:off x="7914894" y="1122363"/>
            <a:ext cx="3156229" cy="2387600"/>
          </a:xfrm>
        </p:spPr>
        <p:txBody>
          <a:bodyPr vert="horz" lIns="91440" tIns="45720" rIns="91440" bIns="45720" rtlCol="0" anchor="b">
            <a:normAutofit/>
          </a:bodyPr>
          <a:lstStyle/>
          <a:p>
            <a:r>
              <a:rPr lang="en-US" b="1">
                <a:latin typeface="Calisto MT"/>
              </a:rPr>
              <a:t>ANALYSIS</a:t>
            </a:r>
            <a:br>
              <a:rPr lang="en-US" b="1">
                <a:latin typeface="Calisto MT"/>
              </a:rPr>
            </a:br>
            <a:r>
              <a:rPr lang="en-US" sz="1600" b="1">
                <a:latin typeface="Calisto MT"/>
              </a:rPr>
              <a:t>( Heart failure </a:t>
            </a:r>
            <a:br>
              <a:rPr lang="en-US" sz="1600" b="1">
                <a:latin typeface="Calisto MT"/>
              </a:rPr>
            </a:br>
            <a:r>
              <a:rPr lang="en-US" sz="1600" b="1">
                <a:latin typeface="Calisto MT"/>
              </a:rPr>
              <a:t>AKI, </a:t>
            </a:r>
            <a:br>
              <a:rPr lang="en-US" sz="1600" b="1">
                <a:latin typeface="Calisto MT"/>
              </a:rPr>
            </a:br>
            <a:r>
              <a:rPr lang="en-US" sz="1600" b="1">
                <a:latin typeface="Calisto MT"/>
              </a:rPr>
              <a:t>OUTCOME &amp; </a:t>
            </a:r>
            <a:br>
              <a:rPr lang="en-US" sz="1600" b="1">
                <a:latin typeface="Calisto MT"/>
              </a:rPr>
            </a:br>
            <a:r>
              <a:rPr lang="en-US" sz="1600" b="1">
                <a:latin typeface="Calisto MT"/>
              </a:rPr>
              <a:t>DURATION OF STAY)</a:t>
            </a:r>
            <a:endParaRPr lang="en-US" b="1">
              <a:latin typeface="Calisto MT" panose="02040603050505030304" pitchFamily="18" charset="0"/>
            </a:endParaRPr>
          </a:p>
        </p:txBody>
      </p:sp>
      <p:pic>
        <p:nvPicPr>
          <p:cNvPr id="5" name="Picture 4">
            <a:extLst>
              <a:ext uri="{FF2B5EF4-FFF2-40B4-BE49-F238E27FC236}">
                <a16:creationId xmlns:a16="http://schemas.microsoft.com/office/drawing/2014/main" id="{E0B769E7-EEA7-EE8F-2D8C-C7A067C84BE9}"/>
              </a:ext>
            </a:extLst>
          </p:cNvPr>
          <p:cNvPicPr>
            <a:picLocks noChangeAspect="1"/>
          </p:cNvPicPr>
          <p:nvPr/>
        </p:nvPicPr>
        <p:blipFill rotWithShape="1">
          <a:blip r:embed="rId4"/>
          <a:srcRect l="22298"/>
          <a:stretch/>
        </p:blipFill>
        <p:spPr>
          <a:xfrm>
            <a:off x="-5597" y="10"/>
            <a:ext cx="7558541" cy="6857990"/>
          </a:xfrm>
          <a:prstGeom prst="rect">
            <a:avLst/>
          </a:prstGeom>
        </p:spPr>
      </p:pic>
      <p:grpSp>
        <p:nvGrpSpPr>
          <p:cNvPr id="292" name="Group 219">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21"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222"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23"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24"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225"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26"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27"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28"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29"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30"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31"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32"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33"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34"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35"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36"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37"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38"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39"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40"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41"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42"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43"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44"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45"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46"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47"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48"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49"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250"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51"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52"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53"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54"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55"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56"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57"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58"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59"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60"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61"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262"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63"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64"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65"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66"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67"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68"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69"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70"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71"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72"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73"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74"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grpSp>
      <p:grpSp>
        <p:nvGrpSpPr>
          <p:cNvPr id="293" name="Group 275">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77"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78"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79"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80"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81"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82"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83"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84"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85"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86"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grpSp>
      <p:pic>
        <p:nvPicPr>
          <p:cNvPr id="6" name="Graphic 5" descr="Research outline">
            <a:extLst>
              <a:ext uri="{FF2B5EF4-FFF2-40B4-BE49-F238E27FC236}">
                <a16:creationId xmlns:a16="http://schemas.microsoft.com/office/drawing/2014/main" id="{0AB65FDD-0469-EC11-5662-2574F223A4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17775" y="2901619"/>
            <a:ext cx="753348" cy="753348"/>
          </a:xfrm>
          <a:prstGeom prst="rect">
            <a:avLst/>
          </a:prstGeom>
        </p:spPr>
      </p:pic>
    </p:spTree>
    <p:extLst>
      <p:ext uri="{BB962C8B-B14F-4D97-AF65-F5344CB8AC3E}">
        <p14:creationId xmlns:p14="http://schemas.microsoft.com/office/powerpoint/2010/main" val="1390197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xmlns:p14="http://schemas.microsoft.com/office/powerpoint/2010/main" xmlns:a16="http://schemas.microsoft.com/office/drawing/2014/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sp>
        <p:nvSpPr>
          <p:cNvPr id="2" name="Title 1">
            <a:extLst>
              <a:ext uri="{FF2B5EF4-FFF2-40B4-BE49-F238E27FC236}">
                <a16:creationId xmlns:a16="http://schemas.microsoft.com/office/drawing/2014/main" id="{BB11AA9A-7481-56FC-CFC3-5F884BC0EB0C}"/>
              </a:ext>
            </a:extLst>
          </p:cNvPr>
          <p:cNvSpPr>
            <a:spLocks noGrp="1"/>
          </p:cNvSpPr>
          <p:nvPr>
            <p:ph type="title"/>
          </p:nvPr>
        </p:nvSpPr>
        <p:spPr>
          <a:xfrm>
            <a:off x="1217612" y="-1309"/>
            <a:ext cx="9906000" cy="1117073"/>
          </a:xfrm>
        </p:spPr>
        <p:txBody>
          <a:bodyPr>
            <a:normAutofit/>
          </a:bodyPr>
          <a:lstStyle/>
          <a:p>
            <a:r>
              <a:rPr lang="en-US" sz="2400" b="1">
                <a:solidFill>
                  <a:schemeClr val="accent5"/>
                </a:solidFill>
                <a:latin typeface="Calisto MT"/>
              </a:rPr>
              <a:t>HEART FAILURE - METHODOLOGY</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grpSp>
      <p:sp>
        <p:nvSpPr>
          <p:cNvPr id="6" name="TextBox 5">
            <a:extLst>
              <a:ext uri="{FF2B5EF4-FFF2-40B4-BE49-F238E27FC236}">
                <a16:creationId xmlns:a16="http://schemas.microsoft.com/office/drawing/2014/main" id="{16A60A8C-A675-90F6-B9C3-140C48FA5343}"/>
              </a:ext>
            </a:extLst>
          </p:cNvPr>
          <p:cNvSpPr txBox="1"/>
          <p:nvPr/>
        </p:nvSpPr>
        <p:spPr>
          <a:xfrm>
            <a:off x="1009400" y="702622"/>
            <a:ext cx="1103613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1 – Drop Variables on which HEART.FAILURE is not dependent (e.g., DUARATION.OF.STAY, OUTCOME)</a:t>
            </a:r>
          </a:p>
          <a:p>
            <a:r>
              <a:rPr lang="en-US" b="1"/>
              <a:t>2 – Split the Dataset in Train and Test Parts (80%/20%) with Proportional Allocation (Stratified Sampling)</a:t>
            </a:r>
          </a:p>
          <a:p>
            <a:endParaRPr lang="en-US" b="1"/>
          </a:p>
          <a:p>
            <a:endParaRPr lang="en-US" b="1"/>
          </a:p>
          <a:p>
            <a:endParaRPr lang="en-US" b="1"/>
          </a:p>
          <a:p>
            <a:r>
              <a:rPr lang="en-US" b="1"/>
              <a:t>3 – Qualitative Explanatory Variables as dummies</a:t>
            </a:r>
          </a:p>
          <a:p>
            <a:r>
              <a:rPr lang="en-US" b="1"/>
              <a:t>4 – Duplicate the train and test data frames and Scale the Quantitative Explanatory Variables </a:t>
            </a:r>
          </a:p>
          <a:p>
            <a:r>
              <a:rPr lang="en-US" b="1"/>
              <a:t>5 – ML Models: Procedure</a:t>
            </a:r>
            <a:endParaRPr lang="en-US"/>
          </a:p>
        </p:txBody>
      </p:sp>
      <p:pic>
        <p:nvPicPr>
          <p:cNvPr id="4" name="Picture 4" descr="Text&#10;&#10;Description automatically generated">
            <a:extLst>
              <a:ext uri="{FF2B5EF4-FFF2-40B4-BE49-F238E27FC236}">
                <a16:creationId xmlns:a16="http://schemas.microsoft.com/office/drawing/2014/main" id="{8F493769-405A-9FC4-8A4A-03EFB7FECA6C}"/>
              </a:ext>
            </a:extLst>
          </p:cNvPr>
          <p:cNvPicPr>
            <a:picLocks noChangeAspect="1"/>
          </p:cNvPicPr>
          <p:nvPr/>
        </p:nvPicPr>
        <p:blipFill>
          <a:blip r:embed="rId3"/>
          <a:stretch>
            <a:fillRect/>
          </a:stretch>
        </p:blipFill>
        <p:spPr>
          <a:xfrm>
            <a:off x="2379023" y="1349381"/>
            <a:ext cx="4890654" cy="715395"/>
          </a:xfrm>
          <a:prstGeom prst="rect">
            <a:avLst/>
          </a:prstGeom>
        </p:spPr>
      </p:pic>
      <p:pic>
        <p:nvPicPr>
          <p:cNvPr id="5" name="Picture 10" descr="Graphical user interface, text, application, Word&#10;&#10;Description automatically generated">
            <a:extLst>
              <a:ext uri="{FF2B5EF4-FFF2-40B4-BE49-F238E27FC236}">
                <a16:creationId xmlns:a16="http://schemas.microsoft.com/office/drawing/2014/main" id="{4DB6A736-6069-7CB1-B71E-BA77B71FD2E1}"/>
              </a:ext>
            </a:extLst>
          </p:cNvPr>
          <p:cNvPicPr>
            <a:picLocks noChangeAspect="1"/>
          </p:cNvPicPr>
          <p:nvPr/>
        </p:nvPicPr>
        <p:blipFill>
          <a:blip r:embed="rId4"/>
          <a:stretch>
            <a:fillRect/>
          </a:stretch>
        </p:blipFill>
        <p:spPr>
          <a:xfrm>
            <a:off x="7435932" y="1353444"/>
            <a:ext cx="3000498" cy="717163"/>
          </a:xfrm>
          <a:prstGeom prst="rect">
            <a:avLst/>
          </a:prstGeom>
        </p:spPr>
      </p:pic>
      <p:sp>
        <p:nvSpPr>
          <p:cNvPr id="3" name="TextBox 2">
            <a:extLst>
              <a:ext uri="{FF2B5EF4-FFF2-40B4-BE49-F238E27FC236}">
                <a16:creationId xmlns:a16="http://schemas.microsoft.com/office/drawing/2014/main" id="{BFD25708-5EBC-5D45-9072-5A821B4915FA}"/>
              </a:ext>
            </a:extLst>
          </p:cNvPr>
          <p:cNvSpPr txBox="1"/>
          <p:nvPr/>
        </p:nvSpPr>
        <p:spPr>
          <a:xfrm>
            <a:off x="5185556" y="3206334"/>
            <a:ext cx="577140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t>5.1 - Fitted a Logistic Regression Model based on Train Part</a:t>
            </a:r>
            <a:endParaRPr lang="en-US" sz="800"/>
          </a:p>
          <a:p>
            <a:r>
              <a:rPr lang="en-US" sz="800"/>
              <a:t>5.2 - QDA Model (Fitted the model with default threshold) and done a Sensitivity in Threshold</a:t>
            </a:r>
          </a:p>
          <a:p>
            <a:r>
              <a:rPr lang="en-US" sz="800"/>
              <a:t>5.3 - CLASSIFICATION TREE: Sensitivity in Tree Depth and Fitted the model for the best Depth</a:t>
            </a:r>
          </a:p>
          <a:p>
            <a:r>
              <a:rPr lang="en-US" sz="800"/>
              <a:t>5.4 - Fitted a GAUSSIAN NB Model based on Train Part</a:t>
            </a:r>
          </a:p>
          <a:p>
            <a:r>
              <a:rPr lang="en-US" sz="800"/>
              <a:t>5.5 - Used </a:t>
            </a:r>
            <a:r>
              <a:rPr lang="en-US" sz="800" err="1"/>
              <a:t>GridSearchCV</a:t>
            </a:r>
            <a:r>
              <a:rPr lang="en-US" sz="800"/>
              <a:t> to find the best parameters (kernel, C and PCA components) for SVC and Fitted SVC models with them </a:t>
            </a:r>
          </a:p>
          <a:p>
            <a:r>
              <a:rPr lang="en-US" sz="800"/>
              <a:t>5.6 - Used </a:t>
            </a:r>
            <a:r>
              <a:rPr lang="en-US" sz="800" err="1"/>
              <a:t>GridSearchCV</a:t>
            </a:r>
            <a:r>
              <a:rPr lang="en-US" sz="800"/>
              <a:t> and </a:t>
            </a:r>
            <a:r>
              <a:rPr lang="en-US" sz="800" err="1"/>
              <a:t>RandomizedSearchCV</a:t>
            </a:r>
            <a:r>
              <a:rPr lang="en-US" sz="800"/>
              <a:t> to find the best input parameters (</a:t>
            </a:r>
            <a:r>
              <a:rPr lang="en-US" sz="800" err="1"/>
              <a:t>k_neighbors</a:t>
            </a:r>
            <a:r>
              <a:rPr lang="en-US" sz="800"/>
              <a:t> and </a:t>
            </a:r>
            <a:r>
              <a:rPr lang="en-US" sz="800" err="1"/>
              <a:t>Algoriyhm</a:t>
            </a:r>
            <a:r>
              <a:rPr lang="en-US" sz="800"/>
              <a:t>) for KNN CLASSIFIER and Fitted KNN models with them</a:t>
            </a:r>
          </a:p>
          <a:p>
            <a:r>
              <a:rPr lang="en-US" sz="800"/>
              <a:t>5.7 - It was done a sensitivity in </a:t>
            </a:r>
            <a:r>
              <a:rPr lang="en-US" sz="800" err="1"/>
              <a:t>n_estimators</a:t>
            </a:r>
            <a:r>
              <a:rPr lang="en-US" sz="800"/>
              <a:t> of RANDOM FOREST and BAGGING in Train Part using BOOTSTRAP to determine the optimum </a:t>
            </a:r>
            <a:r>
              <a:rPr lang="en-US" sz="800" err="1"/>
              <a:t>n_estimators</a:t>
            </a:r>
            <a:r>
              <a:rPr lang="en-US" sz="800"/>
              <a:t> for each.</a:t>
            </a:r>
          </a:p>
          <a:p>
            <a:endParaRPr lang="en-US" sz="800"/>
          </a:p>
        </p:txBody>
      </p:sp>
      <p:pic>
        <p:nvPicPr>
          <p:cNvPr id="9" name="Picture 10" descr="Diagram&#10;&#10;Description automatically generated">
            <a:extLst>
              <a:ext uri="{FF2B5EF4-FFF2-40B4-BE49-F238E27FC236}">
                <a16:creationId xmlns:a16="http://schemas.microsoft.com/office/drawing/2014/main" id="{DBB506CF-A2BD-4A4F-A677-DE24AE0C832A}"/>
              </a:ext>
            </a:extLst>
          </p:cNvPr>
          <p:cNvPicPr>
            <a:picLocks noChangeAspect="1"/>
          </p:cNvPicPr>
          <p:nvPr/>
        </p:nvPicPr>
        <p:blipFill>
          <a:blip r:embed="rId5"/>
          <a:stretch>
            <a:fillRect/>
          </a:stretch>
        </p:blipFill>
        <p:spPr>
          <a:xfrm>
            <a:off x="4823362" y="2985073"/>
            <a:ext cx="6770914" cy="3737931"/>
          </a:xfrm>
          <a:prstGeom prst="rect">
            <a:avLst/>
          </a:prstGeom>
        </p:spPr>
      </p:pic>
      <p:pic>
        <p:nvPicPr>
          <p:cNvPr id="11" name="Picture 39" descr="Diagram&#10;&#10;Description automatically generated">
            <a:extLst>
              <a:ext uri="{FF2B5EF4-FFF2-40B4-BE49-F238E27FC236}">
                <a16:creationId xmlns:a16="http://schemas.microsoft.com/office/drawing/2014/main" id="{D9D96611-4DCB-3592-5F86-C9DD9AF37734}"/>
              </a:ext>
            </a:extLst>
          </p:cNvPr>
          <p:cNvPicPr>
            <a:picLocks noChangeAspect="1"/>
          </p:cNvPicPr>
          <p:nvPr/>
        </p:nvPicPr>
        <p:blipFill>
          <a:blip r:embed="rId6"/>
          <a:stretch>
            <a:fillRect/>
          </a:stretch>
        </p:blipFill>
        <p:spPr>
          <a:xfrm>
            <a:off x="686790" y="3005782"/>
            <a:ext cx="3980212" cy="3716306"/>
          </a:xfrm>
          <a:prstGeom prst="rect">
            <a:avLst/>
          </a:prstGeom>
        </p:spPr>
      </p:pic>
    </p:spTree>
    <p:extLst>
      <p:ext uri="{BB962C8B-B14F-4D97-AF65-F5344CB8AC3E}">
        <p14:creationId xmlns:p14="http://schemas.microsoft.com/office/powerpoint/2010/main" val="2871624296"/>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BB11AA9A-7481-56FC-CFC3-5F884BC0EB0C}"/>
              </a:ext>
            </a:extLst>
          </p:cNvPr>
          <p:cNvSpPr>
            <a:spLocks noGrp="1"/>
          </p:cNvSpPr>
          <p:nvPr>
            <p:ph type="title"/>
          </p:nvPr>
        </p:nvSpPr>
        <p:spPr>
          <a:xfrm>
            <a:off x="1217612" y="166925"/>
            <a:ext cx="9906000" cy="1117073"/>
          </a:xfrm>
        </p:spPr>
        <p:txBody>
          <a:bodyPr>
            <a:normAutofit/>
          </a:bodyPr>
          <a:lstStyle/>
          <a:p>
            <a:r>
              <a:rPr lang="en-US" sz="2400" b="1">
                <a:solidFill>
                  <a:schemeClr val="accent5"/>
                </a:solidFill>
                <a:latin typeface="Calisto MT"/>
              </a:rPr>
              <a:t>HEART FAILURE – CLASSIFICATION TREE</a:t>
            </a:r>
            <a:br>
              <a:rPr lang="en-US" sz="4000">
                <a:solidFill>
                  <a:schemeClr val="accent5"/>
                </a:solidFill>
              </a:rPr>
            </a:br>
            <a:endParaRPr lang="en-US" sz="400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3" name="Picture 3" descr="Chart, line chart&#10;&#10;Description automatically generated">
            <a:extLst>
              <a:ext uri="{FF2B5EF4-FFF2-40B4-BE49-F238E27FC236}">
                <a16:creationId xmlns:a16="http://schemas.microsoft.com/office/drawing/2014/main" id="{75D2BF1D-69A8-96B6-8355-DC7BC63113B2}"/>
              </a:ext>
            </a:extLst>
          </p:cNvPr>
          <p:cNvPicPr>
            <a:picLocks noChangeAspect="1"/>
          </p:cNvPicPr>
          <p:nvPr/>
        </p:nvPicPr>
        <p:blipFill>
          <a:blip r:embed="rId3"/>
          <a:stretch>
            <a:fillRect/>
          </a:stretch>
        </p:blipFill>
        <p:spPr>
          <a:xfrm>
            <a:off x="399803" y="744684"/>
            <a:ext cx="5286498" cy="2795644"/>
          </a:xfrm>
          <a:prstGeom prst="rect">
            <a:avLst/>
          </a:prstGeom>
        </p:spPr>
      </p:pic>
      <p:pic>
        <p:nvPicPr>
          <p:cNvPr id="4" name="Picture 5" descr="Graphical user interface, text, application, website&#10;&#10;Description automatically generated">
            <a:extLst>
              <a:ext uri="{FF2B5EF4-FFF2-40B4-BE49-F238E27FC236}">
                <a16:creationId xmlns:a16="http://schemas.microsoft.com/office/drawing/2014/main" id="{170EBAEB-1A5A-79F6-024D-DC4790D05C9B}"/>
              </a:ext>
            </a:extLst>
          </p:cNvPr>
          <p:cNvPicPr>
            <a:picLocks noChangeAspect="1"/>
          </p:cNvPicPr>
          <p:nvPr/>
        </p:nvPicPr>
        <p:blipFill>
          <a:blip r:embed="rId4"/>
          <a:stretch>
            <a:fillRect/>
          </a:stretch>
        </p:blipFill>
        <p:spPr>
          <a:xfrm>
            <a:off x="4684816" y="6237053"/>
            <a:ext cx="4178135" cy="529374"/>
          </a:xfrm>
          <a:prstGeom prst="rect">
            <a:avLst/>
          </a:prstGeom>
        </p:spPr>
      </p:pic>
      <p:pic>
        <p:nvPicPr>
          <p:cNvPr id="6" name="Picture 6" descr="Chart, treemap chart&#10;&#10;Description automatically generated">
            <a:extLst>
              <a:ext uri="{FF2B5EF4-FFF2-40B4-BE49-F238E27FC236}">
                <a16:creationId xmlns:a16="http://schemas.microsoft.com/office/drawing/2014/main" id="{4812CAB6-504D-10BA-28E3-64E1669BFD03}"/>
              </a:ext>
            </a:extLst>
          </p:cNvPr>
          <p:cNvPicPr>
            <a:picLocks noChangeAspect="1"/>
          </p:cNvPicPr>
          <p:nvPr/>
        </p:nvPicPr>
        <p:blipFill>
          <a:blip r:embed="rId5"/>
          <a:stretch>
            <a:fillRect/>
          </a:stretch>
        </p:blipFill>
        <p:spPr>
          <a:xfrm>
            <a:off x="756062" y="3616871"/>
            <a:ext cx="3742706" cy="3068101"/>
          </a:xfrm>
          <a:prstGeom prst="rect">
            <a:avLst/>
          </a:prstGeom>
        </p:spPr>
      </p:pic>
      <p:pic>
        <p:nvPicPr>
          <p:cNvPr id="9" name="Picture 10" descr="Diagram&#10;&#10;Description automatically generated">
            <a:extLst>
              <a:ext uri="{FF2B5EF4-FFF2-40B4-BE49-F238E27FC236}">
                <a16:creationId xmlns:a16="http://schemas.microsoft.com/office/drawing/2014/main" id="{531D5775-883B-7729-712B-C0AAA6615F7E}"/>
              </a:ext>
            </a:extLst>
          </p:cNvPr>
          <p:cNvPicPr>
            <a:picLocks noChangeAspect="1"/>
          </p:cNvPicPr>
          <p:nvPr/>
        </p:nvPicPr>
        <p:blipFill>
          <a:blip r:embed="rId6"/>
          <a:stretch>
            <a:fillRect/>
          </a:stretch>
        </p:blipFill>
        <p:spPr>
          <a:xfrm>
            <a:off x="5763491" y="747314"/>
            <a:ext cx="6058394" cy="2810176"/>
          </a:xfrm>
          <a:prstGeom prst="rect">
            <a:avLst/>
          </a:prstGeom>
        </p:spPr>
      </p:pic>
      <p:pic>
        <p:nvPicPr>
          <p:cNvPr id="11" name="Picture 39" descr="Chart&#10;&#10;Description automatically generated">
            <a:extLst>
              <a:ext uri="{FF2B5EF4-FFF2-40B4-BE49-F238E27FC236}">
                <a16:creationId xmlns:a16="http://schemas.microsoft.com/office/drawing/2014/main" id="{EA0332F6-905D-BE82-7660-1DF044870EDE}"/>
              </a:ext>
            </a:extLst>
          </p:cNvPr>
          <p:cNvPicPr>
            <a:picLocks noChangeAspect="1"/>
          </p:cNvPicPr>
          <p:nvPr/>
        </p:nvPicPr>
        <p:blipFill>
          <a:blip r:embed="rId7"/>
          <a:stretch>
            <a:fillRect/>
          </a:stretch>
        </p:blipFill>
        <p:spPr>
          <a:xfrm>
            <a:off x="5387440" y="3616522"/>
            <a:ext cx="3168732" cy="2554201"/>
          </a:xfrm>
          <a:prstGeom prst="rect">
            <a:avLst/>
          </a:prstGeom>
        </p:spPr>
      </p:pic>
      <p:pic>
        <p:nvPicPr>
          <p:cNvPr id="40" name="Picture 51" descr="Chart, scatter chart&#10;&#10;Description automatically generated">
            <a:extLst>
              <a:ext uri="{FF2B5EF4-FFF2-40B4-BE49-F238E27FC236}">
                <a16:creationId xmlns:a16="http://schemas.microsoft.com/office/drawing/2014/main" id="{46197A76-18B1-9C5D-37B6-412D6DA00E27}"/>
              </a:ext>
            </a:extLst>
          </p:cNvPr>
          <p:cNvPicPr>
            <a:picLocks noChangeAspect="1"/>
          </p:cNvPicPr>
          <p:nvPr/>
        </p:nvPicPr>
        <p:blipFill>
          <a:blip r:embed="rId8"/>
          <a:stretch>
            <a:fillRect/>
          </a:stretch>
        </p:blipFill>
        <p:spPr>
          <a:xfrm>
            <a:off x="8623465" y="3621374"/>
            <a:ext cx="3336966" cy="2564290"/>
          </a:xfrm>
          <a:prstGeom prst="rect">
            <a:avLst/>
          </a:prstGeom>
        </p:spPr>
      </p:pic>
      <p:sp>
        <p:nvSpPr>
          <p:cNvPr id="53" name="TextBox 52">
            <a:extLst>
              <a:ext uri="{FF2B5EF4-FFF2-40B4-BE49-F238E27FC236}">
                <a16:creationId xmlns:a16="http://schemas.microsoft.com/office/drawing/2014/main" id="{439D1E25-31A7-B059-CBA4-13F16516A940}"/>
              </a:ext>
            </a:extLst>
          </p:cNvPr>
          <p:cNvSpPr txBox="1"/>
          <p:nvPr/>
        </p:nvSpPr>
        <p:spPr>
          <a:xfrm>
            <a:off x="9104413" y="6244440"/>
            <a:ext cx="272340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EF and UREA, the most relevant variables for HEART FAILURE </a:t>
            </a:r>
          </a:p>
        </p:txBody>
      </p:sp>
      <p:cxnSp>
        <p:nvCxnSpPr>
          <p:cNvPr id="7" name="Straight Arrow Connector 6">
            <a:extLst>
              <a:ext uri="{FF2B5EF4-FFF2-40B4-BE49-F238E27FC236}">
                <a16:creationId xmlns:a16="http://schemas.microsoft.com/office/drawing/2014/main" id="{50D17E4C-C029-010B-3ED7-D050D6D12C68}"/>
              </a:ext>
            </a:extLst>
          </p:cNvPr>
          <p:cNvCxnSpPr/>
          <p:nvPr/>
        </p:nvCxnSpPr>
        <p:spPr>
          <a:xfrm>
            <a:off x="1373580" y="2694708"/>
            <a:ext cx="3959" cy="62741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4" name="TextBox 53">
            <a:extLst>
              <a:ext uri="{FF2B5EF4-FFF2-40B4-BE49-F238E27FC236}">
                <a16:creationId xmlns:a16="http://schemas.microsoft.com/office/drawing/2014/main" id="{A318B767-5F0D-A95A-A4BF-9FBE7765D4DA}"/>
              </a:ext>
            </a:extLst>
          </p:cNvPr>
          <p:cNvSpPr txBox="1"/>
          <p:nvPr/>
        </p:nvSpPr>
        <p:spPr>
          <a:xfrm>
            <a:off x="1048985" y="2295894"/>
            <a:ext cx="7441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solidFill>
                  <a:srgbClr val="FF0000"/>
                </a:solidFill>
              </a:rPr>
              <a:t>Max. Test accuracy</a:t>
            </a:r>
          </a:p>
        </p:txBody>
      </p:sp>
      <p:sp>
        <p:nvSpPr>
          <p:cNvPr id="56" name="TextBox 55">
            <a:extLst>
              <a:ext uri="{FF2B5EF4-FFF2-40B4-BE49-F238E27FC236}">
                <a16:creationId xmlns:a16="http://schemas.microsoft.com/office/drawing/2014/main" id="{CC247DA6-AE95-ADCC-D562-439037E417BA}"/>
              </a:ext>
            </a:extLst>
          </p:cNvPr>
          <p:cNvSpPr txBox="1"/>
          <p:nvPr/>
        </p:nvSpPr>
        <p:spPr>
          <a:xfrm>
            <a:off x="1246907" y="3295401"/>
            <a:ext cx="389114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solidFill>
                  <a:srgbClr val="FF0000"/>
                </a:solidFill>
              </a:rPr>
              <a:t>3</a:t>
            </a:r>
          </a:p>
        </p:txBody>
      </p:sp>
      <p:sp>
        <p:nvSpPr>
          <p:cNvPr id="58" name="TextBox 57">
            <a:extLst>
              <a:ext uri="{FF2B5EF4-FFF2-40B4-BE49-F238E27FC236}">
                <a16:creationId xmlns:a16="http://schemas.microsoft.com/office/drawing/2014/main" id="{8044FA3E-FE5B-5605-D2BF-E83C0C8BC941}"/>
              </a:ext>
            </a:extLst>
          </p:cNvPr>
          <p:cNvSpPr txBox="1"/>
          <p:nvPr/>
        </p:nvSpPr>
        <p:spPr>
          <a:xfrm>
            <a:off x="6749138" y="1810981"/>
            <a:ext cx="46531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R1            R2                                                     R3                 R4</a:t>
            </a:r>
          </a:p>
        </p:txBody>
      </p:sp>
      <p:sp>
        <p:nvSpPr>
          <p:cNvPr id="60" name="TextBox 59">
            <a:extLst>
              <a:ext uri="{FF2B5EF4-FFF2-40B4-BE49-F238E27FC236}">
                <a16:creationId xmlns:a16="http://schemas.microsoft.com/office/drawing/2014/main" id="{7B43DAAC-D65A-700E-50F1-0F71875E1FDC}"/>
              </a:ext>
            </a:extLst>
          </p:cNvPr>
          <p:cNvSpPr txBox="1"/>
          <p:nvPr/>
        </p:nvSpPr>
        <p:spPr>
          <a:xfrm>
            <a:off x="9332021" y="4195942"/>
            <a:ext cx="585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R1</a:t>
            </a:r>
          </a:p>
        </p:txBody>
      </p:sp>
      <p:sp>
        <p:nvSpPr>
          <p:cNvPr id="61" name="TextBox 60">
            <a:extLst>
              <a:ext uri="{FF2B5EF4-FFF2-40B4-BE49-F238E27FC236}">
                <a16:creationId xmlns:a16="http://schemas.microsoft.com/office/drawing/2014/main" id="{A571B42E-B39A-14FB-3340-21E26870B55B}"/>
              </a:ext>
            </a:extLst>
          </p:cNvPr>
          <p:cNvSpPr txBox="1"/>
          <p:nvPr/>
        </p:nvSpPr>
        <p:spPr>
          <a:xfrm>
            <a:off x="9975267" y="4532409"/>
            <a:ext cx="585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R2</a:t>
            </a:r>
          </a:p>
        </p:txBody>
      </p:sp>
      <p:sp>
        <p:nvSpPr>
          <p:cNvPr id="62" name="TextBox 61">
            <a:extLst>
              <a:ext uri="{FF2B5EF4-FFF2-40B4-BE49-F238E27FC236}">
                <a16:creationId xmlns:a16="http://schemas.microsoft.com/office/drawing/2014/main" id="{1E513F85-B378-4C4C-3C9E-1773DA97CAFD}"/>
              </a:ext>
            </a:extLst>
          </p:cNvPr>
          <p:cNvSpPr txBox="1"/>
          <p:nvPr/>
        </p:nvSpPr>
        <p:spPr>
          <a:xfrm>
            <a:off x="11004462" y="5690253"/>
            <a:ext cx="585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R3</a:t>
            </a:r>
          </a:p>
        </p:txBody>
      </p:sp>
      <p:sp>
        <p:nvSpPr>
          <p:cNvPr id="63" name="TextBox 62">
            <a:extLst>
              <a:ext uri="{FF2B5EF4-FFF2-40B4-BE49-F238E27FC236}">
                <a16:creationId xmlns:a16="http://schemas.microsoft.com/office/drawing/2014/main" id="{712532C4-6B86-AAAF-D069-E415440F879C}"/>
              </a:ext>
            </a:extLst>
          </p:cNvPr>
          <p:cNvSpPr txBox="1"/>
          <p:nvPr/>
        </p:nvSpPr>
        <p:spPr>
          <a:xfrm>
            <a:off x="11073735" y="4502721"/>
            <a:ext cx="585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R4</a:t>
            </a:r>
          </a:p>
        </p:txBody>
      </p:sp>
    </p:spTree>
    <p:extLst>
      <p:ext uri="{BB962C8B-B14F-4D97-AF65-F5344CB8AC3E}">
        <p14:creationId xmlns:p14="http://schemas.microsoft.com/office/powerpoint/2010/main" val="2361119036"/>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TotalTime>
  <Words>1794</Words>
  <Application>Microsoft Office PowerPoint</Application>
  <PresentationFormat>Widescreen</PresentationFormat>
  <Paragraphs>207</Paragraphs>
  <Slides>26</Slides>
  <Notes>1</Notes>
  <HiddenSlides>2</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Circuit</vt:lpstr>
      <vt:lpstr>CARDIOVASCULAR  PATIENTS HOSPITAL  ADMISSION USING STATISTICAL &amp; ML TECHNIQUES</vt:lpstr>
      <vt:lpstr>Agenda </vt:lpstr>
      <vt:lpstr>Dataset Description</vt:lpstr>
      <vt:lpstr>Description of Some Variables </vt:lpstr>
      <vt:lpstr>RESEARCH QUESTIONS</vt:lpstr>
      <vt:lpstr>STATISTICAL &amp; ML METHODS UTILIZED</vt:lpstr>
      <vt:lpstr>ANALYSIS ( Heart failure  AKI,  OUTCOME &amp;  DURATION OF STAY)</vt:lpstr>
      <vt:lpstr>HEART FAILURE - METHODOLOGY</vt:lpstr>
      <vt:lpstr>HEART FAILURE – CLASSIFICATION TREE </vt:lpstr>
      <vt:lpstr>HEART FAILURE – SVC MODEL WITH GRIDSEARCHCV </vt:lpstr>
      <vt:lpstr>HEART FAILURE – GRADIENT BOOSTING CLASSIFIER </vt:lpstr>
      <vt:lpstr>HEART FAILURE – SUMMARY OF ML MODELS</vt:lpstr>
      <vt:lpstr>PowerPoint Presentation</vt:lpstr>
      <vt:lpstr>PowerPoint Presentation</vt:lpstr>
      <vt:lpstr>PowerPoint Presentation</vt:lpstr>
      <vt:lpstr>PowerPoint Presentation</vt:lpstr>
      <vt:lpstr>Outcome METHODOLOGY &amp; PCA</vt:lpstr>
      <vt:lpstr>Outcome CLASSIFICATION TREE</vt:lpstr>
      <vt:lpstr>Outcome – SUMMARY OF ML MODELS</vt:lpstr>
      <vt:lpstr>PowerPoint Presentation</vt:lpstr>
      <vt:lpstr>PowerPoint Presentation</vt:lpstr>
      <vt:lpstr>"DURATION OF STAY“- KNN Regression</vt:lpstr>
      <vt:lpstr>SUMMARY OF "DURATION OF STAY"  </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CARDIOVASCULAR  PATIENTS HOSPITAL  ADMISSION USING STATISTICAL &amp; ML TECHNIQUES </dc:title>
  <dc:creator>Shaila Hossain</dc:creator>
  <cp:lastModifiedBy>Shaila Hossain</cp:lastModifiedBy>
  <cp:revision>86</cp:revision>
  <dcterms:created xsi:type="dcterms:W3CDTF">2023-04-01T16:37:01Z</dcterms:created>
  <dcterms:modified xsi:type="dcterms:W3CDTF">2023-04-04T05:30:55Z</dcterms:modified>
</cp:coreProperties>
</file>